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65" r:id="rId2"/>
    <p:sldId id="275" r:id="rId3"/>
    <p:sldId id="291" r:id="rId4"/>
    <p:sldId id="290" r:id="rId5"/>
    <p:sldId id="292" r:id="rId6"/>
    <p:sldId id="297" r:id="rId7"/>
    <p:sldId id="299" r:id="rId8"/>
    <p:sldId id="289" r:id="rId9"/>
    <p:sldId id="300" r:id="rId10"/>
    <p:sldId id="272" r:id="rId11"/>
    <p:sldId id="301" r:id="rId12"/>
    <p:sldId id="288" r:id="rId13"/>
    <p:sldId id="302" r:id="rId14"/>
    <p:sldId id="303" r:id="rId15"/>
    <p:sldId id="304" r:id="rId16"/>
    <p:sldId id="305" r:id="rId17"/>
    <p:sldId id="307" r:id="rId18"/>
    <p:sldId id="308" r:id="rId19"/>
    <p:sldId id="309" r:id="rId20"/>
    <p:sldId id="310" r:id="rId21"/>
    <p:sldId id="312" r:id="rId22"/>
    <p:sldId id="311" r:id="rId23"/>
    <p:sldId id="287" r:id="rId24"/>
    <p:sldId id="286" r:id="rId25"/>
    <p:sldId id="306" r:id="rId26"/>
    <p:sldId id="285" r:id="rId27"/>
    <p:sldId id="284" r:id="rId28"/>
    <p:sldId id="283" r:id="rId29"/>
    <p:sldId id="259" r:id="rId30"/>
    <p:sldId id="282" r:id="rId31"/>
    <p:sldId id="294" r:id="rId32"/>
    <p:sldId id="295"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745D"/>
    <a:srgbClr val="51817B"/>
    <a:srgbClr val="FFFFFF"/>
    <a:srgbClr val="F9F0D3"/>
    <a:srgbClr val="75A5B4"/>
    <a:srgbClr val="000000"/>
    <a:srgbClr val="F0F0F0"/>
    <a:srgbClr val="A6A6A6"/>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3" autoAdjust="0"/>
    <p:restoredTop sz="94061" autoAdjust="0"/>
  </p:normalViewPr>
  <p:slideViewPr>
    <p:cSldViewPr snapToGrid="0">
      <p:cViewPr>
        <p:scale>
          <a:sx n="70" d="100"/>
          <a:sy n="70" d="100"/>
        </p:scale>
        <p:origin x="9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0269610134228E-2"/>
          <c:y val="9.2409942063358883E-2"/>
          <c:w val="0.90270242041932802"/>
          <c:h val="0.80081705400338332"/>
        </c:manualLayout>
      </c:layout>
      <c:barChart>
        <c:barDir val="col"/>
        <c:grouping val="clustered"/>
        <c:varyColors val="0"/>
        <c:ser>
          <c:idx val="0"/>
          <c:order val="0"/>
          <c:tx>
            <c:strRef>
              <c:f>Sheet1!$B$1</c:f>
              <c:strCache>
                <c:ptCount val="1"/>
                <c:pt idx="0">
                  <c:v>Average Price</c:v>
                </c:pt>
              </c:strCache>
            </c:strRef>
          </c:tx>
          <c:spPr>
            <a:solidFill>
              <a:srgbClr val="51817B"/>
            </a:solidFill>
            <a:ln>
              <a:noFill/>
            </a:ln>
            <a:effectLst/>
          </c:spPr>
          <c:invertIfNegative val="0"/>
          <c:cat>
            <c:strRef>
              <c:f>Sheet1!$A$2:$A$3</c:f>
              <c:strCache>
                <c:ptCount val="2"/>
                <c:pt idx="0">
                  <c:v>Short Tours</c:v>
                </c:pt>
                <c:pt idx="1">
                  <c:v>Long Tours</c:v>
                </c:pt>
              </c:strCache>
            </c:strRef>
          </c:cat>
          <c:val>
            <c:numRef>
              <c:f>Sheet1!$B$2:$B$3</c:f>
              <c:numCache>
                <c:formatCode>General</c:formatCode>
                <c:ptCount val="2"/>
                <c:pt idx="0">
                  <c:v>95</c:v>
                </c:pt>
                <c:pt idx="1">
                  <c:v>250</c:v>
                </c:pt>
              </c:numCache>
            </c:numRef>
          </c:val>
          <c:extLst>
            <c:ext xmlns:c16="http://schemas.microsoft.com/office/drawing/2014/chart" uri="{C3380CC4-5D6E-409C-BE32-E72D297353CC}">
              <c16:uniqueId val="{00000000-0259-4C24-B8CE-CEABB9C6C21F}"/>
            </c:ext>
          </c:extLst>
        </c:ser>
        <c:dLbls>
          <c:showLegendKey val="0"/>
          <c:showVal val="0"/>
          <c:showCatName val="0"/>
          <c:showSerName val="0"/>
          <c:showPercent val="0"/>
          <c:showBubbleSize val="0"/>
        </c:dLbls>
        <c:gapWidth val="219"/>
        <c:overlap val="-27"/>
        <c:axId val="1592424207"/>
        <c:axId val="1592427951"/>
      </c:barChart>
      <c:catAx>
        <c:axId val="1592424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2427951"/>
        <c:crosses val="autoZero"/>
        <c:auto val="1"/>
        <c:lblAlgn val="ctr"/>
        <c:lblOffset val="100"/>
        <c:noMultiLvlLbl val="0"/>
      </c:catAx>
      <c:valAx>
        <c:axId val="1592427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2424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dirty="0">
                <a:effectLst/>
              </a:rPr>
              <a:t>Average Tour Price in Each Country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Column1</c:v>
                </c:pt>
              </c:strCache>
            </c:strRef>
          </c:tx>
          <c:spPr>
            <a:solidFill>
              <a:srgbClr val="51817B"/>
            </a:solidFill>
            <a:ln>
              <a:noFill/>
            </a:ln>
            <a:effectLst/>
          </c:spPr>
          <c:invertIfNegative val="0"/>
          <c:cat>
            <c:strRef>
              <c:f>Sheet1!$A$2:$A$29</c:f>
              <c:strCache>
                <c:ptCount val="28"/>
                <c:pt idx="0">
                  <c:v>United Arab Emirates</c:v>
                </c:pt>
                <c:pt idx="1">
                  <c:v>South Korea</c:v>
                </c:pt>
                <c:pt idx="2">
                  <c:v>Turkey</c:v>
                </c:pt>
                <c:pt idx="3">
                  <c:v>Greece</c:v>
                </c:pt>
                <c:pt idx="4">
                  <c:v>Spain</c:v>
                </c:pt>
                <c:pt idx="5">
                  <c:v>Qatar</c:v>
                </c:pt>
                <c:pt idx="6">
                  <c:v>South Africa</c:v>
                </c:pt>
                <c:pt idx="7">
                  <c:v>India</c:v>
                </c:pt>
                <c:pt idx="8">
                  <c:v>Netherlands</c:v>
                </c:pt>
                <c:pt idx="9">
                  <c:v>Canada</c:v>
                </c:pt>
                <c:pt idx="10">
                  <c:v>Australia</c:v>
                </c:pt>
                <c:pt idx="11">
                  <c:v>Saudi Arabia</c:v>
                </c:pt>
                <c:pt idx="12">
                  <c:v>China</c:v>
                </c:pt>
                <c:pt idx="13">
                  <c:v>USA</c:v>
                </c:pt>
                <c:pt idx="14">
                  <c:v>Singapore</c:v>
                </c:pt>
                <c:pt idx="15">
                  <c:v>Italy</c:v>
                </c:pt>
                <c:pt idx="16">
                  <c:v>Austria</c:v>
                </c:pt>
                <c:pt idx="17">
                  <c:v>Mexico</c:v>
                </c:pt>
                <c:pt idx="18">
                  <c:v>Japan</c:v>
                </c:pt>
                <c:pt idx="19">
                  <c:v>Frence</c:v>
                </c:pt>
                <c:pt idx="20">
                  <c:v>Germany</c:v>
                </c:pt>
                <c:pt idx="21">
                  <c:v>Argentina</c:v>
                </c:pt>
                <c:pt idx="22">
                  <c:v>Brazil</c:v>
                </c:pt>
                <c:pt idx="23">
                  <c:v>Oman</c:v>
                </c:pt>
                <c:pt idx="24">
                  <c:v>Morocco</c:v>
                </c:pt>
                <c:pt idx="25">
                  <c:v>Malaysia</c:v>
                </c:pt>
                <c:pt idx="26">
                  <c:v>Egypt</c:v>
                </c:pt>
                <c:pt idx="27">
                  <c:v>UK</c:v>
                </c:pt>
              </c:strCache>
            </c:strRef>
          </c:cat>
          <c:val>
            <c:numRef>
              <c:f>Sheet1!$B$2:$B$29</c:f>
              <c:numCache>
                <c:formatCode>General</c:formatCode>
                <c:ptCount val="28"/>
                <c:pt idx="0">
                  <c:v>184</c:v>
                </c:pt>
                <c:pt idx="1">
                  <c:v>186</c:v>
                </c:pt>
                <c:pt idx="2">
                  <c:v>305</c:v>
                </c:pt>
                <c:pt idx="3">
                  <c:v>185</c:v>
                </c:pt>
                <c:pt idx="4">
                  <c:v>160</c:v>
                </c:pt>
                <c:pt idx="5">
                  <c:v>145</c:v>
                </c:pt>
                <c:pt idx="6">
                  <c:v>184</c:v>
                </c:pt>
                <c:pt idx="7">
                  <c:v>115</c:v>
                </c:pt>
                <c:pt idx="8">
                  <c:v>115</c:v>
                </c:pt>
                <c:pt idx="9">
                  <c:v>199</c:v>
                </c:pt>
                <c:pt idx="10">
                  <c:v>145</c:v>
                </c:pt>
                <c:pt idx="11">
                  <c:v>285</c:v>
                </c:pt>
                <c:pt idx="12">
                  <c:v>194</c:v>
                </c:pt>
                <c:pt idx="13">
                  <c:v>196</c:v>
                </c:pt>
                <c:pt idx="14">
                  <c:v>130</c:v>
                </c:pt>
                <c:pt idx="15">
                  <c:v>194</c:v>
                </c:pt>
                <c:pt idx="16">
                  <c:v>190</c:v>
                </c:pt>
                <c:pt idx="17">
                  <c:v>110</c:v>
                </c:pt>
                <c:pt idx="18">
                  <c:v>200</c:v>
                </c:pt>
                <c:pt idx="19">
                  <c:v>160</c:v>
                </c:pt>
                <c:pt idx="20">
                  <c:v>150</c:v>
                </c:pt>
                <c:pt idx="21">
                  <c:v>185</c:v>
                </c:pt>
                <c:pt idx="22">
                  <c:v>115</c:v>
                </c:pt>
                <c:pt idx="23">
                  <c:v>570</c:v>
                </c:pt>
                <c:pt idx="24">
                  <c:v>210</c:v>
                </c:pt>
                <c:pt idx="25">
                  <c:v>85</c:v>
                </c:pt>
                <c:pt idx="26">
                  <c:v>150</c:v>
                </c:pt>
                <c:pt idx="27">
                  <c:v>198</c:v>
                </c:pt>
              </c:numCache>
            </c:numRef>
          </c:val>
          <c:extLst>
            <c:ext xmlns:c16="http://schemas.microsoft.com/office/drawing/2014/chart" uri="{C3380CC4-5D6E-409C-BE32-E72D297353CC}">
              <c16:uniqueId val="{00000000-B5CC-4511-A2C3-7D398DADE953}"/>
            </c:ext>
          </c:extLst>
        </c:ser>
        <c:ser>
          <c:idx val="1"/>
          <c:order val="1"/>
          <c:tx>
            <c:strRef>
              <c:f>Sheet1!$C$1</c:f>
              <c:strCache>
                <c:ptCount val="1"/>
                <c:pt idx="0">
                  <c:v> 2</c:v>
                </c:pt>
              </c:strCache>
            </c:strRef>
          </c:tx>
          <c:spPr>
            <a:solidFill>
              <a:schemeClr val="accent2"/>
            </a:solidFill>
            <a:ln>
              <a:noFill/>
            </a:ln>
            <a:effectLst/>
          </c:spPr>
          <c:invertIfNegative val="0"/>
          <c:cat>
            <c:strRef>
              <c:f>Sheet1!$A$2:$A$29</c:f>
              <c:strCache>
                <c:ptCount val="28"/>
                <c:pt idx="0">
                  <c:v>United Arab Emirates</c:v>
                </c:pt>
                <c:pt idx="1">
                  <c:v>South Korea</c:v>
                </c:pt>
                <c:pt idx="2">
                  <c:v>Turkey</c:v>
                </c:pt>
                <c:pt idx="3">
                  <c:v>Greece</c:v>
                </c:pt>
                <c:pt idx="4">
                  <c:v>Spain</c:v>
                </c:pt>
                <c:pt idx="5">
                  <c:v>Qatar</c:v>
                </c:pt>
                <c:pt idx="6">
                  <c:v>South Africa</c:v>
                </c:pt>
                <c:pt idx="7">
                  <c:v>India</c:v>
                </c:pt>
                <c:pt idx="8">
                  <c:v>Netherlands</c:v>
                </c:pt>
                <c:pt idx="9">
                  <c:v>Canada</c:v>
                </c:pt>
                <c:pt idx="10">
                  <c:v>Australia</c:v>
                </c:pt>
                <c:pt idx="11">
                  <c:v>Saudi Arabia</c:v>
                </c:pt>
                <c:pt idx="12">
                  <c:v>China</c:v>
                </c:pt>
                <c:pt idx="13">
                  <c:v>USA</c:v>
                </c:pt>
                <c:pt idx="14">
                  <c:v>Singapore</c:v>
                </c:pt>
                <c:pt idx="15">
                  <c:v>Italy</c:v>
                </c:pt>
                <c:pt idx="16">
                  <c:v>Austria</c:v>
                </c:pt>
                <c:pt idx="17">
                  <c:v>Mexico</c:v>
                </c:pt>
                <c:pt idx="18">
                  <c:v>Japan</c:v>
                </c:pt>
                <c:pt idx="19">
                  <c:v>Frence</c:v>
                </c:pt>
                <c:pt idx="20">
                  <c:v>Germany</c:v>
                </c:pt>
                <c:pt idx="21">
                  <c:v>Argentina</c:v>
                </c:pt>
                <c:pt idx="22">
                  <c:v>Brazil</c:v>
                </c:pt>
                <c:pt idx="23">
                  <c:v>Oman</c:v>
                </c:pt>
                <c:pt idx="24">
                  <c:v>Morocco</c:v>
                </c:pt>
                <c:pt idx="25">
                  <c:v>Malaysia</c:v>
                </c:pt>
                <c:pt idx="26">
                  <c:v>Egypt</c:v>
                </c:pt>
                <c:pt idx="27">
                  <c:v>UK</c:v>
                </c:pt>
              </c:strCache>
            </c:strRef>
          </c:cat>
          <c:val>
            <c:numRef>
              <c:f>Sheet1!$C$2:$C$29</c:f>
              <c:numCache>
                <c:formatCode>General</c:formatCode>
                <c:ptCount val="28"/>
              </c:numCache>
            </c:numRef>
          </c:val>
          <c:extLst>
            <c:ext xmlns:c16="http://schemas.microsoft.com/office/drawing/2014/chart" uri="{C3380CC4-5D6E-409C-BE32-E72D297353CC}">
              <c16:uniqueId val="{00000001-B5CC-4511-A2C3-7D398DADE953}"/>
            </c:ext>
          </c:extLst>
        </c:ser>
        <c:dLbls>
          <c:showLegendKey val="0"/>
          <c:showVal val="0"/>
          <c:showCatName val="0"/>
          <c:showSerName val="0"/>
          <c:showPercent val="0"/>
          <c:showBubbleSize val="0"/>
        </c:dLbls>
        <c:gapWidth val="219"/>
        <c:overlap val="-27"/>
        <c:axId val="1588316895"/>
        <c:axId val="1588299423"/>
      </c:barChart>
      <c:catAx>
        <c:axId val="1588316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8299423"/>
        <c:crosses val="autoZero"/>
        <c:auto val="1"/>
        <c:lblAlgn val="ctr"/>
        <c:lblOffset val="100"/>
        <c:noMultiLvlLbl val="0"/>
      </c:catAx>
      <c:valAx>
        <c:axId val="15882994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83168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dirty="0">
                <a:effectLst/>
              </a:rPr>
              <a:t>Average Price per (Adult/Group) in Each Country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per adult</c:v>
                </c:pt>
              </c:strCache>
            </c:strRef>
          </c:tx>
          <c:spPr>
            <a:solidFill>
              <a:srgbClr val="51817B"/>
            </a:solidFill>
            <a:ln>
              <a:noFill/>
            </a:ln>
            <a:effectLst/>
          </c:spPr>
          <c:invertIfNegative val="0"/>
          <c:cat>
            <c:strRef>
              <c:f>Sheet1!$A$2:$A$29</c:f>
              <c:strCache>
                <c:ptCount val="28"/>
                <c:pt idx="0">
                  <c:v>United Arab Emirates</c:v>
                </c:pt>
                <c:pt idx="1">
                  <c:v>South Korea</c:v>
                </c:pt>
                <c:pt idx="2">
                  <c:v>Turkey</c:v>
                </c:pt>
                <c:pt idx="3">
                  <c:v>Greece</c:v>
                </c:pt>
                <c:pt idx="4">
                  <c:v>Spain</c:v>
                </c:pt>
                <c:pt idx="5">
                  <c:v>Qatar</c:v>
                </c:pt>
                <c:pt idx="6">
                  <c:v>South Africa</c:v>
                </c:pt>
                <c:pt idx="7">
                  <c:v>India</c:v>
                </c:pt>
                <c:pt idx="8">
                  <c:v>Netherlands</c:v>
                </c:pt>
                <c:pt idx="9">
                  <c:v>Canada</c:v>
                </c:pt>
                <c:pt idx="10">
                  <c:v>Australia</c:v>
                </c:pt>
                <c:pt idx="11">
                  <c:v>Saudi Arabia</c:v>
                </c:pt>
                <c:pt idx="12">
                  <c:v>China</c:v>
                </c:pt>
                <c:pt idx="13">
                  <c:v>USA</c:v>
                </c:pt>
                <c:pt idx="14">
                  <c:v>Singapore</c:v>
                </c:pt>
                <c:pt idx="15">
                  <c:v>Italy</c:v>
                </c:pt>
                <c:pt idx="16">
                  <c:v>Austria</c:v>
                </c:pt>
                <c:pt idx="17">
                  <c:v>Mexico</c:v>
                </c:pt>
                <c:pt idx="18">
                  <c:v>Japan</c:v>
                </c:pt>
                <c:pt idx="19">
                  <c:v>Frence</c:v>
                </c:pt>
                <c:pt idx="20">
                  <c:v>Germany</c:v>
                </c:pt>
                <c:pt idx="21">
                  <c:v>Argentina</c:v>
                </c:pt>
                <c:pt idx="22">
                  <c:v>Brazil</c:v>
                </c:pt>
                <c:pt idx="23">
                  <c:v>Oman</c:v>
                </c:pt>
                <c:pt idx="24">
                  <c:v>Morocco</c:v>
                </c:pt>
                <c:pt idx="25">
                  <c:v>Malaysia</c:v>
                </c:pt>
                <c:pt idx="26">
                  <c:v>Egypt</c:v>
                </c:pt>
                <c:pt idx="27">
                  <c:v>UK</c:v>
                </c:pt>
              </c:strCache>
            </c:strRef>
          </c:cat>
          <c:val>
            <c:numRef>
              <c:f>Sheet1!$B$2:$B$29</c:f>
              <c:numCache>
                <c:formatCode>General</c:formatCode>
                <c:ptCount val="28"/>
                <c:pt idx="0">
                  <c:v>785</c:v>
                </c:pt>
                <c:pt idx="1">
                  <c:v>190</c:v>
                </c:pt>
                <c:pt idx="2">
                  <c:v>750</c:v>
                </c:pt>
                <c:pt idx="3">
                  <c:v>350</c:v>
                </c:pt>
                <c:pt idx="4">
                  <c:v>490</c:v>
                </c:pt>
                <c:pt idx="5">
                  <c:v>95</c:v>
                </c:pt>
                <c:pt idx="6">
                  <c:v>310</c:v>
                </c:pt>
                <c:pt idx="7">
                  <c:v>190</c:v>
                </c:pt>
                <c:pt idx="8">
                  <c:v>210</c:v>
                </c:pt>
                <c:pt idx="9">
                  <c:v>98</c:v>
                </c:pt>
                <c:pt idx="10">
                  <c:v>90</c:v>
                </c:pt>
                <c:pt idx="11">
                  <c:v>80</c:v>
                </c:pt>
                <c:pt idx="12">
                  <c:v>785</c:v>
                </c:pt>
                <c:pt idx="13">
                  <c:v>1010</c:v>
                </c:pt>
                <c:pt idx="14">
                  <c:v>100</c:v>
                </c:pt>
                <c:pt idx="15">
                  <c:v>1385</c:v>
                </c:pt>
                <c:pt idx="16">
                  <c:v>160</c:v>
                </c:pt>
                <c:pt idx="17">
                  <c:v>210</c:v>
                </c:pt>
                <c:pt idx="18">
                  <c:v>200</c:v>
                </c:pt>
                <c:pt idx="19">
                  <c:v>415</c:v>
                </c:pt>
                <c:pt idx="20">
                  <c:v>100</c:v>
                </c:pt>
                <c:pt idx="21">
                  <c:v>385</c:v>
                </c:pt>
                <c:pt idx="22">
                  <c:v>225</c:v>
                </c:pt>
                <c:pt idx="23">
                  <c:v>100</c:v>
                </c:pt>
                <c:pt idx="24">
                  <c:v>585</c:v>
                </c:pt>
                <c:pt idx="25">
                  <c:v>185</c:v>
                </c:pt>
                <c:pt idx="26">
                  <c:v>395</c:v>
                </c:pt>
                <c:pt idx="27">
                  <c:v>500</c:v>
                </c:pt>
              </c:numCache>
            </c:numRef>
          </c:val>
          <c:extLst>
            <c:ext xmlns:c16="http://schemas.microsoft.com/office/drawing/2014/chart" uri="{C3380CC4-5D6E-409C-BE32-E72D297353CC}">
              <c16:uniqueId val="{00000000-3B1B-4F79-8DBA-CE351E9A48F7}"/>
            </c:ext>
          </c:extLst>
        </c:ser>
        <c:ser>
          <c:idx val="1"/>
          <c:order val="1"/>
          <c:tx>
            <c:strRef>
              <c:f>Sheet1!$C$1</c:f>
              <c:strCache>
                <c:ptCount val="1"/>
                <c:pt idx="0">
                  <c:v>per group</c:v>
                </c:pt>
              </c:strCache>
            </c:strRef>
          </c:tx>
          <c:spPr>
            <a:solidFill>
              <a:schemeClr val="accent4"/>
            </a:solidFill>
            <a:ln>
              <a:noFill/>
            </a:ln>
            <a:effectLst/>
          </c:spPr>
          <c:invertIfNegative val="0"/>
          <c:cat>
            <c:strRef>
              <c:f>Sheet1!$A$2:$A$29</c:f>
              <c:strCache>
                <c:ptCount val="28"/>
                <c:pt idx="0">
                  <c:v>United Arab Emirates</c:v>
                </c:pt>
                <c:pt idx="1">
                  <c:v>South Korea</c:v>
                </c:pt>
                <c:pt idx="2">
                  <c:v>Turkey</c:v>
                </c:pt>
                <c:pt idx="3">
                  <c:v>Greece</c:v>
                </c:pt>
                <c:pt idx="4">
                  <c:v>Spain</c:v>
                </c:pt>
                <c:pt idx="5">
                  <c:v>Qatar</c:v>
                </c:pt>
                <c:pt idx="6">
                  <c:v>South Africa</c:v>
                </c:pt>
                <c:pt idx="7">
                  <c:v>India</c:v>
                </c:pt>
                <c:pt idx="8">
                  <c:v>Netherlands</c:v>
                </c:pt>
                <c:pt idx="9">
                  <c:v>Canada</c:v>
                </c:pt>
                <c:pt idx="10">
                  <c:v>Australia</c:v>
                </c:pt>
                <c:pt idx="11">
                  <c:v>Saudi Arabia</c:v>
                </c:pt>
                <c:pt idx="12">
                  <c:v>China</c:v>
                </c:pt>
                <c:pt idx="13">
                  <c:v>USA</c:v>
                </c:pt>
                <c:pt idx="14">
                  <c:v>Singapore</c:v>
                </c:pt>
                <c:pt idx="15">
                  <c:v>Italy</c:v>
                </c:pt>
                <c:pt idx="16">
                  <c:v>Austria</c:v>
                </c:pt>
                <c:pt idx="17">
                  <c:v>Mexico</c:v>
                </c:pt>
                <c:pt idx="18">
                  <c:v>Japan</c:v>
                </c:pt>
                <c:pt idx="19">
                  <c:v>Frence</c:v>
                </c:pt>
                <c:pt idx="20">
                  <c:v>Germany</c:v>
                </c:pt>
                <c:pt idx="21">
                  <c:v>Argentina</c:v>
                </c:pt>
                <c:pt idx="22">
                  <c:v>Brazil</c:v>
                </c:pt>
                <c:pt idx="23">
                  <c:v>Oman</c:v>
                </c:pt>
                <c:pt idx="24">
                  <c:v>Morocco</c:v>
                </c:pt>
                <c:pt idx="25">
                  <c:v>Malaysia</c:v>
                </c:pt>
                <c:pt idx="26">
                  <c:v>Egypt</c:v>
                </c:pt>
                <c:pt idx="27">
                  <c:v>UK</c:v>
                </c:pt>
              </c:strCache>
            </c:strRef>
          </c:cat>
          <c:val>
            <c:numRef>
              <c:f>Sheet1!$C$2:$C$29</c:f>
              <c:numCache>
                <c:formatCode>General</c:formatCode>
                <c:ptCount val="28"/>
                <c:pt idx="0">
                  <c:v>85</c:v>
                </c:pt>
                <c:pt idx="1">
                  <c:v>3</c:v>
                </c:pt>
                <c:pt idx="2">
                  <c:v>90</c:v>
                </c:pt>
                <c:pt idx="3">
                  <c:v>40</c:v>
                </c:pt>
                <c:pt idx="4">
                  <c:v>40</c:v>
                </c:pt>
                <c:pt idx="5">
                  <c:v>1</c:v>
                </c:pt>
                <c:pt idx="6">
                  <c:v>20</c:v>
                </c:pt>
                <c:pt idx="7">
                  <c:v>3</c:v>
                </c:pt>
                <c:pt idx="8">
                  <c:v>20</c:v>
                </c:pt>
                <c:pt idx="9">
                  <c:v>20</c:v>
                </c:pt>
                <c:pt idx="10">
                  <c:v>1</c:v>
                </c:pt>
                <c:pt idx="11">
                  <c:v>1</c:v>
                </c:pt>
                <c:pt idx="12">
                  <c:v>5</c:v>
                </c:pt>
                <c:pt idx="13">
                  <c:v>175</c:v>
                </c:pt>
                <c:pt idx="14">
                  <c:v>4</c:v>
                </c:pt>
                <c:pt idx="15">
                  <c:v>80</c:v>
                </c:pt>
                <c:pt idx="16">
                  <c:v>35</c:v>
                </c:pt>
                <c:pt idx="17">
                  <c:v>4</c:v>
                </c:pt>
                <c:pt idx="18">
                  <c:v>50</c:v>
                </c:pt>
                <c:pt idx="19">
                  <c:v>40</c:v>
                </c:pt>
                <c:pt idx="20">
                  <c:v>40</c:v>
                </c:pt>
                <c:pt idx="21">
                  <c:v>75</c:v>
                </c:pt>
                <c:pt idx="22">
                  <c:v>35</c:v>
                </c:pt>
                <c:pt idx="23">
                  <c:v>90</c:v>
                </c:pt>
                <c:pt idx="24">
                  <c:v>4</c:v>
                </c:pt>
                <c:pt idx="25">
                  <c:v>2</c:v>
                </c:pt>
                <c:pt idx="26">
                  <c:v>4</c:v>
                </c:pt>
                <c:pt idx="27">
                  <c:v>165</c:v>
                </c:pt>
              </c:numCache>
            </c:numRef>
          </c:val>
          <c:extLst>
            <c:ext xmlns:c16="http://schemas.microsoft.com/office/drawing/2014/chart" uri="{C3380CC4-5D6E-409C-BE32-E72D297353CC}">
              <c16:uniqueId val="{00000001-3B1B-4F79-8DBA-CE351E9A48F7}"/>
            </c:ext>
          </c:extLst>
        </c:ser>
        <c:dLbls>
          <c:showLegendKey val="0"/>
          <c:showVal val="0"/>
          <c:showCatName val="0"/>
          <c:showSerName val="0"/>
          <c:showPercent val="0"/>
          <c:showBubbleSize val="0"/>
        </c:dLbls>
        <c:gapWidth val="219"/>
        <c:overlap val="-27"/>
        <c:axId val="1214654127"/>
        <c:axId val="1214651631"/>
      </c:barChart>
      <c:catAx>
        <c:axId val="121465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4651631"/>
        <c:crosses val="autoZero"/>
        <c:auto val="1"/>
        <c:lblAlgn val="ctr"/>
        <c:lblOffset val="100"/>
        <c:noMultiLvlLbl val="0"/>
      </c:catAx>
      <c:valAx>
        <c:axId val="1214651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4654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F8531-13A1-41D7-8015-776A921AF3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626FE-F003-49A5-B8EC-54A00F5B4D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7D671-4D3B-46FE-A4C0-113181F93D46}" type="datetimeFigureOut">
              <a:rPr lang="en-US" smtClean="0"/>
              <a:t>3/7/2022</a:t>
            </a:fld>
            <a:endParaRPr lang="en-US"/>
          </a:p>
        </p:txBody>
      </p:sp>
      <p:sp>
        <p:nvSpPr>
          <p:cNvPr id="4" name="Footer Placeholder 3">
            <a:extLst>
              <a:ext uri="{FF2B5EF4-FFF2-40B4-BE49-F238E27FC236}">
                <a16:creationId xmlns:a16="http://schemas.microsoft.com/office/drawing/2014/main" id="{F67B721D-DCF7-4A2F-9D87-FF24EA06F4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96F689-D088-4C8D-8C3D-0EAFA92BDC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60943-3FCE-4D06-BA20-DD1DB0A54435}" type="slidenum">
              <a:rPr lang="en-US" smtClean="0"/>
              <a:t>‹#›</a:t>
            </a:fld>
            <a:endParaRPr lang="en-US"/>
          </a:p>
        </p:txBody>
      </p:sp>
    </p:spTree>
    <p:extLst>
      <p:ext uri="{BB962C8B-B14F-4D97-AF65-F5344CB8AC3E}">
        <p14:creationId xmlns:p14="http://schemas.microsoft.com/office/powerpoint/2010/main" val="377087259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6T21:26:50.84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1,'1532'0,"-1482"0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6T21:26:59.258"/>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1,'119'15,"534"-7,-384-11,984 3,-1235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6T21:27:01.217"/>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0 0,'2305'0,"-2284"0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6T21:27:04.95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1,'15'6,"1"-2,0 0,0-1,1 0,-1-1,0-1,1-1,21-2,1 2,1232 1,-609-3,-562-8,-24 1,-57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F5948-B221-4751-8A19-3E52D2D8919B}"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53E8-F027-44D5-A5C8-2E9263947C2C}" type="slidenum">
              <a:rPr lang="en-US" smtClean="0"/>
              <a:t>‹#›</a:t>
            </a:fld>
            <a:endParaRPr lang="en-US"/>
          </a:p>
        </p:txBody>
      </p:sp>
    </p:spTree>
    <p:extLst>
      <p:ext uri="{BB962C8B-B14F-4D97-AF65-F5344CB8AC3E}">
        <p14:creationId xmlns:p14="http://schemas.microsoft.com/office/powerpoint/2010/main" val="35294405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3F53E8-F027-44D5-A5C8-2E9263947C2C}" type="slidenum">
              <a:rPr lang="en-US" smtClean="0"/>
              <a:t>3</a:t>
            </a:fld>
            <a:endParaRPr lang="en-US"/>
          </a:p>
        </p:txBody>
      </p:sp>
    </p:spTree>
    <p:extLst>
      <p:ext uri="{BB962C8B-B14F-4D97-AF65-F5344CB8AC3E}">
        <p14:creationId xmlns:p14="http://schemas.microsoft.com/office/powerpoint/2010/main" val="11183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F7F7-673D-412F-9D9F-CEC9E947F1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472B12-7A3E-4809-AC91-F5D8F5DD0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9EC73-D4A1-4D6F-82A8-0F035ABB2E9B}"/>
              </a:ext>
            </a:extLst>
          </p:cNvPr>
          <p:cNvSpPr>
            <a:spLocks noGrp="1"/>
          </p:cNvSpPr>
          <p:nvPr>
            <p:ph type="dt" sz="half" idx="10"/>
          </p:nvPr>
        </p:nvSpPr>
        <p:spPr/>
        <p:txBody>
          <a:bodyPr/>
          <a:lstStyle/>
          <a:p>
            <a:fld id="{8A0DE7B0-C722-40A8-AF70-2B0950A95D1D}" type="datetime1">
              <a:rPr lang="en-US" smtClean="0"/>
              <a:t>3/7/2022</a:t>
            </a:fld>
            <a:endParaRPr lang="en-US"/>
          </a:p>
        </p:txBody>
      </p:sp>
      <p:sp>
        <p:nvSpPr>
          <p:cNvPr id="5" name="Footer Placeholder 4">
            <a:extLst>
              <a:ext uri="{FF2B5EF4-FFF2-40B4-BE49-F238E27FC236}">
                <a16:creationId xmlns:a16="http://schemas.microsoft.com/office/drawing/2014/main" id="{E96B998E-62EA-42F3-B679-C35C1BD1B3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26A8F-50F1-4F62-A048-C2D6F4E831D8}"/>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1454353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FA85E-778B-45FC-991B-58F278E32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691291-6487-492A-8E79-2553B18F1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C354D-2912-4B46-977B-C3CB33D90013}"/>
              </a:ext>
            </a:extLst>
          </p:cNvPr>
          <p:cNvSpPr>
            <a:spLocks noGrp="1"/>
          </p:cNvSpPr>
          <p:nvPr>
            <p:ph type="dt" sz="half" idx="10"/>
          </p:nvPr>
        </p:nvSpPr>
        <p:spPr/>
        <p:txBody>
          <a:bodyPr/>
          <a:lstStyle/>
          <a:p>
            <a:fld id="{299003DD-9522-4AAB-93C8-A5D55A831907}" type="datetime1">
              <a:rPr lang="en-US" smtClean="0"/>
              <a:t>3/7/2022</a:t>
            </a:fld>
            <a:endParaRPr lang="en-US"/>
          </a:p>
        </p:txBody>
      </p:sp>
      <p:sp>
        <p:nvSpPr>
          <p:cNvPr id="5" name="Footer Placeholder 4">
            <a:extLst>
              <a:ext uri="{FF2B5EF4-FFF2-40B4-BE49-F238E27FC236}">
                <a16:creationId xmlns:a16="http://schemas.microsoft.com/office/drawing/2014/main" id="{AACB2517-0DDD-4183-AEA6-92286B26B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292B1-A372-4D2B-94E8-6AED38065A39}"/>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33438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DEEEFD-E479-4936-A936-62A3F389F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338A2D-CE4F-4E40-91BE-B864F5AAEA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5F887-0C95-41B5-8EE5-11AF7E5B2072}"/>
              </a:ext>
            </a:extLst>
          </p:cNvPr>
          <p:cNvSpPr>
            <a:spLocks noGrp="1"/>
          </p:cNvSpPr>
          <p:nvPr>
            <p:ph type="dt" sz="half" idx="10"/>
          </p:nvPr>
        </p:nvSpPr>
        <p:spPr/>
        <p:txBody>
          <a:bodyPr/>
          <a:lstStyle/>
          <a:p>
            <a:fld id="{25D7DAAB-9D13-4468-ACCA-FA49CCA20055}" type="datetime1">
              <a:rPr lang="en-US" smtClean="0"/>
              <a:t>3/7/2022</a:t>
            </a:fld>
            <a:endParaRPr lang="en-US"/>
          </a:p>
        </p:txBody>
      </p:sp>
      <p:sp>
        <p:nvSpPr>
          <p:cNvPr id="5" name="Footer Placeholder 4">
            <a:extLst>
              <a:ext uri="{FF2B5EF4-FFF2-40B4-BE49-F238E27FC236}">
                <a16:creationId xmlns:a16="http://schemas.microsoft.com/office/drawing/2014/main" id="{9508B9B3-331A-4211-8A71-975989855B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0738D-5C6B-4B47-9E34-59AA4EDB53D8}"/>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2615572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E436-1E2F-49E9-8FED-0E4754C00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B775D-8270-4A85-AFB5-876228B58A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5DD0E-FEB7-402D-8A96-AE3397C92B4A}"/>
              </a:ext>
            </a:extLst>
          </p:cNvPr>
          <p:cNvSpPr>
            <a:spLocks noGrp="1"/>
          </p:cNvSpPr>
          <p:nvPr>
            <p:ph type="dt" sz="half" idx="10"/>
          </p:nvPr>
        </p:nvSpPr>
        <p:spPr/>
        <p:txBody>
          <a:bodyPr/>
          <a:lstStyle/>
          <a:p>
            <a:fld id="{147A1C0D-5FD3-413B-A942-379FC3D37364}" type="datetime1">
              <a:rPr lang="en-US" smtClean="0"/>
              <a:t>3/7/2022</a:t>
            </a:fld>
            <a:endParaRPr lang="en-US"/>
          </a:p>
        </p:txBody>
      </p:sp>
      <p:sp>
        <p:nvSpPr>
          <p:cNvPr id="5" name="Footer Placeholder 4">
            <a:extLst>
              <a:ext uri="{FF2B5EF4-FFF2-40B4-BE49-F238E27FC236}">
                <a16:creationId xmlns:a16="http://schemas.microsoft.com/office/drawing/2014/main" id="{79760519-274D-47E9-BB04-5180BCFA1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8C838-52B8-4860-A44F-E4F662790932}"/>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353722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ECD2-F14C-41F4-87E1-9810862793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F221EB-9250-4444-A220-429C1B526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FC999-D2EC-4E1F-90B9-37CD1A15AB5C}"/>
              </a:ext>
            </a:extLst>
          </p:cNvPr>
          <p:cNvSpPr>
            <a:spLocks noGrp="1"/>
          </p:cNvSpPr>
          <p:nvPr>
            <p:ph type="dt" sz="half" idx="10"/>
          </p:nvPr>
        </p:nvSpPr>
        <p:spPr/>
        <p:txBody>
          <a:bodyPr/>
          <a:lstStyle/>
          <a:p>
            <a:fld id="{3F7E6035-B4ED-4CD8-ADF2-5168D0B4EF92}" type="datetime1">
              <a:rPr lang="en-US" smtClean="0"/>
              <a:t>3/7/2022</a:t>
            </a:fld>
            <a:endParaRPr lang="en-US"/>
          </a:p>
        </p:txBody>
      </p:sp>
      <p:sp>
        <p:nvSpPr>
          <p:cNvPr id="5" name="Footer Placeholder 4">
            <a:extLst>
              <a:ext uri="{FF2B5EF4-FFF2-40B4-BE49-F238E27FC236}">
                <a16:creationId xmlns:a16="http://schemas.microsoft.com/office/drawing/2014/main" id="{9DEB460E-64AE-4A9D-807E-2271C7540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B9FCA-7B2C-492A-9ED1-0F2DF14D58C8}"/>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282915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D14C-FDC5-4E7F-86CC-F1DF1536C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E6CAA-380D-4501-968D-D87A7942CF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30FCFB-774B-4E91-BCC0-900325A15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0AC67B-5BFD-4897-91B2-C11F00F04E2A}"/>
              </a:ext>
            </a:extLst>
          </p:cNvPr>
          <p:cNvSpPr>
            <a:spLocks noGrp="1"/>
          </p:cNvSpPr>
          <p:nvPr>
            <p:ph type="dt" sz="half" idx="10"/>
          </p:nvPr>
        </p:nvSpPr>
        <p:spPr/>
        <p:txBody>
          <a:bodyPr/>
          <a:lstStyle/>
          <a:p>
            <a:fld id="{1011DC84-F977-47B1-A8CF-104196233F19}" type="datetime1">
              <a:rPr lang="en-US" smtClean="0"/>
              <a:t>3/7/2022</a:t>
            </a:fld>
            <a:endParaRPr lang="en-US"/>
          </a:p>
        </p:txBody>
      </p:sp>
      <p:sp>
        <p:nvSpPr>
          <p:cNvPr id="6" name="Footer Placeholder 5">
            <a:extLst>
              <a:ext uri="{FF2B5EF4-FFF2-40B4-BE49-F238E27FC236}">
                <a16:creationId xmlns:a16="http://schemas.microsoft.com/office/drawing/2014/main" id="{0791FA56-7DDF-4DF6-8A0A-724F5EBC9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3191D-6A1E-4117-81B6-F5CA2EAFFCFE}"/>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1173832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7EE-61A8-4AAE-8237-9F9CFCB3B3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D688A-A554-4E85-87E6-3E382145CA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44B1E2-8AF3-40B4-AEA5-F1756813CC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83C13C-5272-4A5F-A149-B72D74F4C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5510A6-BB98-4B1B-8D8D-EF4BDAEB0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5779A8-513A-43EF-A78B-659DB47DECF3}"/>
              </a:ext>
            </a:extLst>
          </p:cNvPr>
          <p:cNvSpPr>
            <a:spLocks noGrp="1"/>
          </p:cNvSpPr>
          <p:nvPr>
            <p:ph type="dt" sz="half" idx="10"/>
          </p:nvPr>
        </p:nvSpPr>
        <p:spPr/>
        <p:txBody>
          <a:bodyPr/>
          <a:lstStyle/>
          <a:p>
            <a:fld id="{76A35905-F8EC-44AC-A592-6144311898E5}" type="datetime1">
              <a:rPr lang="en-US" smtClean="0"/>
              <a:t>3/7/2022</a:t>
            </a:fld>
            <a:endParaRPr lang="en-US"/>
          </a:p>
        </p:txBody>
      </p:sp>
      <p:sp>
        <p:nvSpPr>
          <p:cNvPr id="8" name="Footer Placeholder 7">
            <a:extLst>
              <a:ext uri="{FF2B5EF4-FFF2-40B4-BE49-F238E27FC236}">
                <a16:creationId xmlns:a16="http://schemas.microsoft.com/office/drawing/2014/main" id="{63106B38-2C3A-4041-993E-C1127D80C0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5A44D-ACA1-43D2-A5B5-83BAF24CEDE6}"/>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215740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35E8-8AE7-4709-A75D-FCC0230125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E91A77-AD5A-462F-BCA3-28FFCC2E40D9}"/>
              </a:ext>
            </a:extLst>
          </p:cNvPr>
          <p:cNvSpPr>
            <a:spLocks noGrp="1"/>
          </p:cNvSpPr>
          <p:nvPr>
            <p:ph type="dt" sz="half" idx="10"/>
          </p:nvPr>
        </p:nvSpPr>
        <p:spPr/>
        <p:txBody>
          <a:bodyPr/>
          <a:lstStyle/>
          <a:p>
            <a:fld id="{A5350582-E37B-4AA6-8D26-F4DCA82D92FC}" type="datetime1">
              <a:rPr lang="en-US" smtClean="0"/>
              <a:t>3/7/2022</a:t>
            </a:fld>
            <a:endParaRPr lang="en-US"/>
          </a:p>
        </p:txBody>
      </p:sp>
      <p:sp>
        <p:nvSpPr>
          <p:cNvPr id="4" name="Footer Placeholder 3">
            <a:extLst>
              <a:ext uri="{FF2B5EF4-FFF2-40B4-BE49-F238E27FC236}">
                <a16:creationId xmlns:a16="http://schemas.microsoft.com/office/drawing/2014/main" id="{D1A65BEB-5A8B-4BBC-9017-E87D52C21D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6AECC5-03B2-450D-9537-AFA5DEDF58AB}"/>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97686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23ABD-4362-4FDD-9A25-484ECA593095}"/>
              </a:ext>
            </a:extLst>
          </p:cNvPr>
          <p:cNvSpPr>
            <a:spLocks noGrp="1"/>
          </p:cNvSpPr>
          <p:nvPr>
            <p:ph type="dt" sz="half" idx="10"/>
          </p:nvPr>
        </p:nvSpPr>
        <p:spPr/>
        <p:txBody>
          <a:bodyPr/>
          <a:lstStyle/>
          <a:p>
            <a:fld id="{9B13DF65-9552-4030-B360-4FCB255125F5}" type="datetime1">
              <a:rPr lang="en-US" smtClean="0"/>
              <a:t>3/7/2022</a:t>
            </a:fld>
            <a:endParaRPr lang="en-US"/>
          </a:p>
        </p:txBody>
      </p:sp>
      <p:sp>
        <p:nvSpPr>
          <p:cNvPr id="3" name="Footer Placeholder 2">
            <a:extLst>
              <a:ext uri="{FF2B5EF4-FFF2-40B4-BE49-F238E27FC236}">
                <a16:creationId xmlns:a16="http://schemas.microsoft.com/office/drawing/2014/main" id="{9B4C9A53-50A2-4D90-9CB1-592EC0A52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782831-3F9D-4B2C-8EC4-6FE40DB2887D}"/>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1842346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9618-0E16-4773-BDA8-C1BCC9EB4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766215-BB50-4BB4-9F4F-F6B5256060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A98E55-7920-4C31-A6E2-B1F33C87F2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05D3E-5EFB-4904-818C-FC73096140DC}"/>
              </a:ext>
            </a:extLst>
          </p:cNvPr>
          <p:cNvSpPr>
            <a:spLocks noGrp="1"/>
          </p:cNvSpPr>
          <p:nvPr>
            <p:ph type="dt" sz="half" idx="10"/>
          </p:nvPr>
        </p:nvSpPr>
        <p:spPr/>
        <p:txBody>
          <a:bodyPr/>
          <a:lstStyle/>
          <a:p>
            <a:fld id="{A2BFA182-9337-4EC9-8B66-617CECFE0F0B}" type="datetime1">
              <a:rPr lang="en-US" smtClean="0"/>
              <a:t>3/7/2022</a:t>
            </a:fld>
            <a:endParaRPr lang="en-US"/>
          </a:p>
        </p:txBody>
      </p:sp>
      <p:sp>
        <p:nvSpPr>
          <p:cNvPr id="6" name="Footer Placeholder 5">
            <a:extLst>
              <a:ext uri="{FF2B5EF4-FFF2-40B4-BE49-F238E27FC236}">
                <a16:creationId xmlns:a16="http://schemas.microsoft.com/office/drawing/2014/main" id="{B9B3531E-AC5B-4654-BE54-9C1B62ADF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FFC75-8CF6-44E0-B33A-80D3A0A22415}"/>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2489449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D467-9B12-4B7D-981B-5F28F38E0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851C26-744F-4050-8F63-1ACF6F588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40F9F6-AF44-4B52-A195-BEA62A72B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4C7CC4-6D56-4B9D-BD98-61BD3167982B}"/>
              </a:ext>
            </a:extLst>
          </p:cNvPr>
          <p:cNvSpPr>
            <a:spLocks noGrp="1"/>
          </p:cNvSpPr>
          <p:nvPr>
            <p:ph type="dt" sz="half" idx="10"/>
          </p:nvPr>
        </p:nvSpPr>
        <p:spPr/>
        <p:txBody>
          <a:bodyPr/>
          <a:lstStyle/>
          <a:p>
            <a:fld id="{50309E22-C2DF-4F60-9C02-CCD4414DEFFC}" type="datetime1">
              <a:rPr lang="en-US" smtClean="0"/>
              <a:t>3/7/2022</a:t>
            </a:fld>
            <a:endParaRPr lang="en-US"/>
          </a:p>
        </p:txBody>
      </p:sp>
      <p:sp>
        <p:nvSpPr>
          <p:cNvPr id="6" name="Footer Placeholder 5">
            <a:extLst>
              <a:ext uri="{FF2B5EF4-FFF2-40B4-BE49-F238E27FC236}">
                <a16:creationId xmlns:a16="http://schemas.microsoft.com/office/drawing/2014/main" id="{CF64A1F9-AD56-4029-89D5-15033FF2B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D38813-39FD-44DD-9E7E-4C6AFB0DD0DE}"/>
              </a:ext>
            </a:extLst>
          </p:cNvPr>
          <p:cNvSpPr>
            <a:spLocks noGrp="1"/>
          </p:cNvSpPr>
          <p:nvPr>
            <p:ph type="sldNum" sz="quarter" idx="12"/>
          </p:nvPr>
        </p:nvSpPr>
        <p:spPr/>
        <p:txBody>
          <a:bodyPr/>
          <a:lstStyle/>
          <a:p>
            <a:fld id="{2DC2F024-A238-45BF-ADA2-22669CCBF7AE}" type="slidenum">
              <a:rPr lang="en-US" smtClean="0"/>
              <a:t>‹#›</a:t>
            </a:fld>
            <a:endParaRPr lang="en-US"/>
          </a:p>
        </p:txBody>
      </p:sp>
    </p:spTree>
    <p:extLst>
      <p:ext uri="{BB962C8B-B14F-4D97-AF65-F5344CB8AC3E}">
        <p14:creationId xmlns:p14="http://schemas.microsoft.com/office/powerpoint/2010/main" val="78762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0F4DD0-B1D4-49F9-9911-5A1EBBC3C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79D31D-E44A-43F5-84EF-4276C6A09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404D89-DC3E-4424-A4CA-240C0FA4B3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F39A7-C35F-4F9D-A15F-C5335B270AF6}" type="datetime1">
              <a:rPr lang="en-US" smtClean="0"/>
              <a:t>3/7/2022</a:t>
            </a:fld>
            <a:endParaRPr lang="en-US"/>
          </a:p>
        </p:txBody>
      </p:sp>
      <p:sp>
        <p:nvSpPr>
          <p:cNvPr id="5" name="Footer Placeholder 4">
            <a:extLst>
              <a:ext uri="{FF2B5EF4-FFF2-40B4-BE49-F238E27FC236}">
                <a16:creationId xmlns:a16="http://schemas.microsoft.com/office/drawing/2014/main" id="{E038CDA0-4F51-48D4-8835-C5BBFF883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A0467-852A-481E-BE78-E0EBBEEECB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2F024-A238-45BF-ADA2-22669CCBF7AE}" type="slidenum">
              <a:rPr lang="en-US" smtClean="0"/>
              <a:t>‹#›</a:t>
            </a:fld>
            <a:endParaRPr lang="en-US"/>
          </a:p>
        </p:txBody>
      </p:sp>
    </p:spTree>
    <p:extLst>
      <p:ext uri="{BB962C8B-B14F-4D97-AF65-F5344CB8AC3E}">
        <p14:creationId xmlns:p14="http://schemas.microsoft.com/office/powerpoint/2010/main" val="1162252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4.xml"/><Relationship Id="rId4" Type="http://schemas.openxmlformats.org/officeDocument/2006/relationships/image" Target="../media/image14.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26.xml"/><Relationship Id="rId3" Type="http://schemas.microsoft.com/office/2007/relationships/hdphoto" Target="../media/hdphoto1.wdp"/><Relationship Id="rId7" Type="http://schemas.openxmlformats.org/officeDocument/2006/relationships/slide" Target="slide4.xml"/><Relationship Id="rId12" Type="http://schemas.openxmlformats.org/officeDocument/2006/relationships/slide" Target="slide24.xml"/><Relationship Id="rId17" Type="http://schemas.openxmlformats.org/officeDocument/2006/relationships/slide" Target="slide30.xml"/><Relationship Id="rId2" Type="http://schemas.openxmlformats.org/officeDocument/2006/relationships/image" Target="../media/image2.png"/><Relationship Id="rId16"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slide" Target="slide23.xml"/><Relationship Id="rId5" Type="http://schemas.openxmlformats.org/officeDocument/2006/relationships/image" Target="../media/image4.svg"/><Relationship Id="rId15" Type="http://schemas.openxmlformats.org/officeDocument/2006/relationships/slide" Target="slide28.xml"/><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slide" Target="slide8.xml"/><Relationship Id="rId14" Type="http://schemas.openxmlformats.org/officeDocument/2006/relationships/slide" Target="slide2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statology.org/seaborn-font-size/" TargetMode="External"/><Relationship Id="rId13" Type="http://schemas.openxmlformats.org/officeDocument/2006/relationships/image" Target="../media/image36.png"/><Relationship Id="rId3" Type="http://schemas.openxmlformats.org/officeDocument/2006/relationships/hyperlink" Target="https://www.geeksforgeeks.org/how-to-combine-two-dataframe-in-python-pandas/#:~:text=Another way to combine DataFrames,join key(s)&#8221;." TargetMode="External"/><Relationship Id="rId7" Type="http://schemas.openxmlformats.org/officeDocument/2006/relationships/hyperlink" Target="https://stackoverflow.com/questions/34803670/pandas-conditional-multiplication" TargetMode="External"/><Relationship Id="rId12" Type="http://schemas.openxmlformats.org/officeDocument/2006/relationships/hyperlink" Target="https://mode.com/python-tutorial/python-histograms-boxplots-and-distributions/" TargetMode="External"/><Relationship Id="rId2" Type="http://schemas.openxmlformats.org/officeDocument/2006/relationships/hyperlink" Target="https://www.learnbyexample.org/reading-and-writing-csv-files-in-python/" TargetMode="External"/><Relationship Id="rId1" Type="http://schemas.openxmlformats.org/officeDocument/2006/relationships/slideLayout" Target="../slideLayouts/slideLayout2.xml"/><Relationship Id="rId6" Type="http://schemas.openxmlformats.org/officeDocument/2006/relationships/hyperlink" Target="https://stackoverflow.com/questions/29177498/python-pandas-replace-nan-in-one-column-with-value-from-corresponding-row-of-sec" TargetMode="External"/><Relationship Id="rId11" Type="http://schemas.openxmlformats.org/officeDocument/2006/relationships/hyperlink" Target="https://pandas.pydata.org/docs/getting_started/intro_tutorials/06_calculate_statistics.html" TargetMode="External"/><Relationship Id="rId5" Type="http://schemas.openxmlformats.org/officeDocument/2006/relationships/hyperlink" Target="https://datascienceparichay.com/article/pandas-split-column-by-delimiter/#:~:text=Split column by delimiter into,True to the expand parameter." TargetMode="External"/><Relationship Id="rId10" Type="http://schemas.openxmlformats.org/officeDocument/2006/relationships/hyperlink" Target="https://stackoverflow.com/questions/26886653/pandas-create-new-column-based-on-values-from-other-columns-apply-a-function-o" TargetMode="External"/><Relationship Id="rId4" Type="http://schemas.openxmlformats.org/officeDocument/2006/relationships/hyperlink" Target="https://stackoverflow.com/questions/35528119/pandas-recalculate-index-after-a-concatenation" TargetMode="External"/><Relationship Id="rId9" Type="http://schemas.openxmlformats.org/officeDocument/2006/relationships/hyperlink" Target="https://www.youtube.com/watch?v=FdqDgoG-SFM&amp;ab_channel=Auth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574F3-1A8A-465D-A79E-B5D0EEBE1F76}"/>
              </a:ext>
            </a:extLst>
          </p:cNvPr>
          <p:cNvSpPr>
            <a:spLocks noGrp="1"/>
          </p:cNvSpPr>
          <p:nvPr>
            <p:ph type="sldNum" sz="quarter" idx="12"/>
          </p:nvPr>
        </p:nvSpPr>
        <p:spPr/>
        <p:txBody>
          <a:bodyPr/>
          <a:lstStyle/>
          <a:p>
            <a:fld id="{2DC2F024-A238-45BF-ADA2-22669CCBF7AE}" type="slidenum">
              <a:rPr lang="en-US" smtClean="0"/>
              <a:t>1</a:t>
            </a:fld>
            <a:endParaRPr lang="en-US"/>
          </a:p>
        </p:txBody>
      </p:sp>
      <p:pic>
        <p:nvPicPr>
          <p:cNvPr id="6" name="Picture 5" descr="Text&#10;&#10;Description automatically generated with low confidence">
            <a:extLst>
              <a:ext uri="{FF2B5EF4-FFF2-40B4-BE49-F238E27FC236}">
                <a16:creationId xmlns:a16="http://schemas.microsoft.com/office/drawing/2014/main" id="{7D76DDC2-D29A-4A66-A107-20563ACCB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 y="0"/>
            <a:ext cx="12172207" cy="6858000"/>
          </a:xfrm>
          <a:prstGeom prst="rect">
            <a:avLst/>
          </a:prstGeom>
        </p:spPr>
      </p:pic>
    </p:spTree>
    <p:extLst>
      <p:ext uri="{BB962C8B-B14F-4D97-AF65-F5344CB8AC3E}">
        <p14:creationId xmlns:p14="http://schemas.microsoft.com/office/powerpoint/2010/main" val="221009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E3A4-0FFD-4D4A-AC1B-CA15808C63D3}"/>
              </a:ext>
            </a:extLst>
          </p:cNvPr>
          <p:cNvSpPr>
            <a:spLocks noGrp="1"/>
          </p:cNvSpPr>
          <p:nvPr>
            <p:ph type="title"/>
          </p:nvPr>
        </p:nvSpPr>
        <p:spPr/>
        <p:txBody>
          <a:bodyPr>
            <a:normAutofit/>
          </a:bodyPr>
          <a:lstStyle/>
          <a:p>
            <a:r>
              <a:rPr lang="en-US" b="1" dirty="0">
                <a:solidFill>
                  <a:srgbClr val="51817B"/>
                </a:solidFill>
                <a:cs typeface="Aldhabi" panose="01000000000000000000" pitchFamily="2" charset="-78"/>
              </a:rPr>
              <a:t>Tour Duration</a:t>
            </a:r>
          </a:p>
        </p:txBody>
      </p:sp>
      <p:sp>
        <p:nvSpPr>
          <p:cNvPr id="3" name="Slide Number Placeholder 2">
            <a:extLst>
              <a:ext uri="{FF2B5EF4-FFF2-40B4-BE49-F238E27FC236}">
                <a16:creationId xmlns:a16="http://schemas.microsoft.com/office/drawing/2014/main" id="{2E7076C1-7275-4B5D-95BF-2EEEC9DA01B9}"/>
              </a:ext>
            </a:extLst>
          </p:cNvPr>
          <p:cNvSpPr>
            <a:spLocks noGrp="1"/>
          </p:cNvSpPr>
          <p:nvPr>
            <p:ph type="sldNum" sz="quarter" idx="12"/>
          </p:nvPr>
        </p:nvSpPr>
        <p:spPr/>
        <p:txBody>
          <a:bodyPr/>
          <a:lstStyle/>
          <a:p>
            <a:fld id="{2DC2F024-A238-45BF-ADA2-22669CCBF7AE}" type="slidenum">
              <a:rPr lang="en-US" smtClean="0"/>
              <a:t>10</a:t>
            </a:fld>
            <a:endParaRPr lang="en-US"/>
          </a:p>
        </p:txBody>
      </p:sp>
      <p:grpSp>
        <p:nvGrpSpPr>
          <p:cNvPr id="7" name="Group 6">
            <a:extLst>
              <a:ext uri="{FF2B5EF4-FFF2-40B4-BE49-F238E27FC236}">
                <a16:creationId xmlns:a16="http://schemas.microsoft.com/office/drawing/2014/main" id="{2888D3F4-5427-46AD-9074-44C77806E20A}"/>
              </a:ext>
            </a:extLst>
          </p:cNvPr>
          <p:cNvGrpSpPr/>
          <p:nvPr/>
        </p:nvGrpSpPr>
        <p:grpSpPr>
          <a:xfrm>
            <a:off x="631259" y="2194560"/>
            <a:ext cx="6881745" cy="2468880"/>
            <a:chOff x="975360" y="1619794"/>
            <a:chExt cx="6881745" cy="2468880"/>
          </a:xfrm>
        </p:grpSpPr>
        <p:pic>
          <p:nvPicPr>
            <p:cNvPr id="6" name="Picture 5">
              <a:extLst>
                <a:ext uri="{FF2B5EF4-FFF2-40B4-BE49-F238E27FC236}">
                  <a16:creationId xmlns:a16="http://schemas.microsoft.com/office/drawing/2014/main" id="{15DBDC04-9BDD-4E4C-9086-208B6A4082C5}"/>
                </a:ext>
              </a:extLst>
            </p:cNvPr>
            <p:cNvPicPr>
              <a:picLocks noChangeAspect="1"/>
            </p:cNvPicPr>
            <p:nvPr/>
          </p:nvPicPr>
          <p:blipFill rotWithShape="1">
            <a:blip r:embed="rId2"/>
            <a:srcRect l="29036" t="31991" r="14520" b="31991"/>
            <a:stretch/>
          </p:blipFill>
          <p:spPr>
            <a:xfrm>
              <a:off x="975360" y="1619794"/>
              <a:ext cx="6881745" cy="2468880"/>
            </a:xfrm>
            <a:prstGeom prst="rect">
              <a:avLst/>
            </a:prstGeom>
            <a:ln>
              <a:solidFill>
                <a:srgbClr val="69745D"/>
              </a:solidFill>
            </a:ln>
          </p:spPr>
        </p:pic>
        <mc:AlternateContent xmlns:mc="http://schemas.openxmlformats.org/markup-compatibility/2006">
          <mc:Choice xmlns:p14="http://schemas.microsoft.com/office/powerpoint/2010/main" Requires="p14">
            <p:contentPart p14:bwMode="auto" r:id="rId3">
              <p14:nvContentPartPr>
                <p14:cNvPr id="24" name="Ink 23">
                  <a:extLst>
                    <a:ext uri="{FF2B5EF4-FFF2-40B4-BE49-F238E27FC236}">
                      <a16:creationId xmlns:a16="http://schemas.microsoft.com/office/drawing/2014/main" id="{CED3DCD3-22F1-4599-A9EF-C353BF8A2B7A}"/>
                    </a:ext>
                  </a:extLst>
                </p14:cNvPr>
                <p14:cNvContentPartPr/>
                <p14:nvPr/>
              </p14:nvContentPartPr>
              <p14:xfrm>
                <a:off x="3599990" y="2809277"/>
                <a:ext cx="569880" cy="360"/>
              </p14:xfrm>
            </p:contentPart>
          </mc:Choice>
          <mc:Fallback>
            <p:pic>
              <p:nvPicPr>
                <p:cNvPr id="24" name="Ink 23">
                  <a:extLst>
                    <a:ext uri="{FF2B5EF4-FFF2-40B4-BE49-F238E27FC236}">
                      <a16:creationId xmlns:a16="http://schemas.microsoft.com/office/drawing/2014/main" id="{CED3DCD3-22F1-4599-A9EF-C353BF8A2B7A}"/>
                    </a:ext>
                  </a:extLst>
                </p:cNvPr>
                <p:cNvPicPr/>
                <p:nvPr/>
              </p:nvPicPr>
              <p:blipFill>
                <a:blip r:embed="rId4"/>
                <a:stretch>
                  <a:fillRect/>
                </a:stretch>
              </p:blipFill>
              <p:spPr>
                <a:xfrm>
                  <a:off x="3545990" y="2701277"/>
                  <a:ext cx="677520" cy="216000"/>
                </a:xfrm>
                <a:prstGeom prst="rect">
                  <a:avLst/>
                </a:prstGeom>
              </p:spPr>
            </p:pic>
          </mc:Fallback>
        </mc:AlternateContent>
      </p:grpSp>
      <p:grpSp>
        <p:nvGrpSpPr>
          <p:cNvPr id="5" name="Group 4">
            <a:extLst>
              <a:ext uri="{FF2B5EF4-FFF2-40B4-BE49-F238E27FC236}">
                <a16:creationId xmlns:a16="http://schemas.microsoft.com/office/drawing/2014/main" id="{292ABFE5-053C-4D58-A0E2-46BD9DDB1EF0}"/>
              </a:ext>
            </a:extLst>
          </p:cNvPr>
          <p:cNvGrpSpPr/>
          <p:nvPr/>
        </p:nvGrpSpPr>
        <p:grpSpPr>
          <a:xfrm>
            <a:off x="7972424" y="1690688"/>
            <a:ext cx="3381376" cy="3499796"/>
            <a:chOff x="3513363" y="3013075"/>
            <a:chExt cx="3381376" cy="3499796"/>
          </a:xfrm>
        </p:grpSpPr>
        <p:pic>
          <p:nvPicPr>
            <p:cNvPr id="4" name="Picture 3">
              <a:extLst>
                <a:ext uri="{FF2B5EF4-FFF2-40B4-BE49-F238E27FC236}">
                  <a16:creationId xmlns:a16="http://schemas.microsoft.com/office/drawing/2014/main" id="{AA31EA42-D0B5-4D9D-8184-5EF2A2DDEDD7}"/>
                </a:ext>
              </a:extLst>
            </p:cNvPr>
            <p:cNvPicPr>
              <a:picLocks noChangeAspect="1"/>
            </p:cNvPicPr>
            <p:nvPr/>
          </p:nvPicPr>
          <p:blipFill rotWithShape="1">
            <a:blip r:embed="rId5"/>
            <a:srcRect l="6874" t="30407" r="65392" b="18537"/>
            <a:stretch/>
          </p:blipFill>
          <p:spPr>
            <a:xfrm>
              <a:off x="3513363" y="3013075"/>
              <a:ext cx="3381376" cy="3499796"/>
            </a:xfrm>
            <a:prstGeom prst="rect">
              <a:avLst/>
            </a:prstGeom>
            <a:ln>
              <a:solidFill>
                <a:srgbClr val="69745D"/>
              </a:solidFill>
            </a:ln>
          </p:spPr>
        </p:pic>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67D1F3C2-46B2-4127-909B-3395C2371CA4}"/>
                    </a:ext>
                  </a:extLst>
                </p14:cNvPr>
                <p14:cNvContentPartPr/>
                <p14:nvPr/>
              </p14:nvContentPartPr>
              <p14:xfrm>
                <a:off x="5155910" y="3177917"/>
                <a:ext cx="832680" cy="8640"/>
              </p14:xfrm>
            </p:contentPart>
          </mc:Choice>
          <mc:Fallback>
            <p:pic>
              <p:nvPicPr>
                <p:cNvPr id="28" name="Ink 27">
                  <a:extLst>
                    <a:ext uri="{FF2B5EF4-FFF2-40B4-BE49-F238E27FC236}">
                      <a16:creationId xmlns:a16="http://schemas.microsoft.com/office/drawing/2014/main" id="{67D1F3C2-46B2-4127-909B-3395C2371CA4}"/>
                    </a:ext>
                  </a:extLst>
                </p:cNvPr>
                <p:cNvPicPr/>
                <p:nvPr/>
              </p:nvPicPr>
              <p:blipFill>
                <a:blip r:embed="rId7"/>
                <a:stretch>
                  <a:fillRect/>
                </a:stretch>
              </p:blipFill>
              <p:spPr>
                <a:xfrm>
                  <a:off x="5101910" y="3069917"/>
                  <a:ext cx="9403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3DEFAB07-62ED-4404-93CE-AEC0CD6CE964}"/>
                    </a:ext>
                  </a:extLst>
                </p14:cNvPr>
                <p14:cNvContentPartPr/>
                <p14:nvPr/>
              </p14:nvContentPartPr>
              <p14:xfrm>
                <a:off x="4669190" y="3576437"/>
                <a:ext cx="837720" cy="360"/>
              </p14:xfrm>
            </p:contentPart>
          </mc:Choice>
          <mc:Fallback>
            <p:pic>
              <p:nvPicPr>
                <p:cNvPr id="29" name="Ink 28">
                  <a:extLst>
                    <a:ext uri="{FF2B5EF4-FFF2-40B4-BE49-F238E27FC236}">
                      <a16:creationId xmlns:a16="http://schemas.microsoft.com/office/drawing/2014/main" id="{3DEFAB07-62ED-4404-93CE-AEC0CD6CE964}"/>
                    </a:ext>
                  </a:extLst>
                </p:cNvPr>
                <p:cNvPicPr/>
                <p:nvPr/>
              </p:nvPicPr>
              <p:blipFill>
                <a:blip r:embed="rId9"/>
                <a:stretch>
                  <a:fillRect/>
                </a:stretch>
              </p:blipFill>
              <p:spPr>
                <a:xfrm>
                  <a:off x="4615190" y="3468437"/>
                  <a:ext cx="9453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6B68D1E5-4081-4A0D-8E11-10282B898C0D}"/>
                    </a:ext>
                  </a:extLst>
                </p14:cNvPr>
                <p14:cNvContentPartPr/>
                <p14:nvPr/>
              </p14:nvContentPartPr>
              <p14:xfrm>
                <a:off x="4757750" y="4158557"/>
                <a:ext cx="840600" cy="8640"/>
              </p14:xfrm>
            </p:contentPart>
          </mc:Choice>
          <mc:Fallback>
            <p:pic>
              <p:nvPicPr>
                <p:cNvPr id="31" name="Ink 30">
                  <a:extLst>
                    <a:ext uri="{FF2B5EF4-FFF2-40B4-BE49-F238E27FC236}">
                      <a16:creationId xmlns:a16="http://schemas.microsoft.com/office/drawing/2014/main" id="{6B68D1E5-4081-4A0D-8E11-10282B898C0D}"/>
                    </a:ext>
                  </a:extLst>
                </p:cNvPr>
                <p:cNvPicPr/>
                <p:nvPr/>
              </p:nvPicPr>
              <p:blipFill>
                <a:blip r:embed="rId11"/>
                <a:stretch>
                  <a:fillRect/>
                </a:stretch>
              </p:blipFill>
              <p:spPr>
                <a:xfrm>
                  <a:off x="4703750" y="4050557"/>
                  <a:ext cx="948240" cy="224280"/>
                </a:xfrm>
                <a:prstGeom prst="rect">
                  <a:avLst/>
                </a:prstGeom>
              </p:spPr>
            </p:pic>
          </mc:Fallback>
        </mc:AlternateContent>
      </p:grpSp>
      <p:sp>
        <p:nvSpPr>
          <p:cNvPr id="12" name="Freeform: Shape 11">
            <a:extLst>
              <a:ext uri="{FF2B5EF4-FFF2-40B4-BE49-F238E27FC236}">
                <a16:creationId xmlns:a16="http://schemas.microsoft.com/office/drawing/2014/main" id="{7146CC60-1CC7-4811-A02D-5A10E422A278}"/>
              </a:ext>
            </a:extLst>
          </p:cNvPr>
          <p:cNvSpPr/>
          <p:nvPr/>
        </p:nvSpPr>
        <p:spPr>
          <a:xfrm rot="19705122">
            <a:off x="7025662" y="3777602"/>
            <a:ext cx="834568" cy="448608"/>
          </a:xfrm>
          <a:custGeom>
            <a:avLst/>
            <a:gdLst>
              <a:gd name="connsiteX0" fmla="*/ 0 w 809897"/>
              <a:gd name="connsiteY0" fmla="*/ 0 h 338403"/>
              <a:gd name="connsiteX1" fmla="*/ 156754 w 809897"/>
              <a:gd name="connsiteY1" fmla="*/ 326572 h 338403"/>
              <a:gd name="connsiteX2" fmla="*/ 809897 w 809897"/>
              <a:gd name="connsiteY2" fmla="*/ 235132 h 338403"/>
            </a:gdLst>
            <a:ahLst/>
            <a:cxnLst>
              <a:cxn ang="0">
                <a:pos x="connsiteX0" y="connsiteY0"/>
              </a:cxn>
              <a:cxn ang="0">
                <a:pos x="connsiteX1" y="connsiteY1"/>
              </a:cxn>
              <a:cxn ang="0">
                <a:pos x="connsiteX2" y="connsiteY2"/>
              </a:cxn>
            </a:cxnLst>
            <a:rect l="l" t="t" r="r" b="b"/>
            <a:pathLst>
              <a:path w="809897" h="338403">
                <a:moveTo>
                  <a:pt x="0" y="0"/>
                </a:moveTo>
                <a:cubicBezTo>
                  <a:pt x="10885" y="143691"/>
                  <a:pt x="21771" y="287383"/>
                  <a:pt x="156754" y="326572"/>
                </a:cubicBezTo>
                <a:cubicBezTo>
                  <a:pt x="291737" y="365761"/>
                  <a:pt x="550817" y="300446"/>
                  <a:pt x="809897" y="235132"/>
                </a:cubicBezTo>
              </a:path>
            </a:pathLst>
          </a:custGeom>
          <a:noFill/>
          <a:ln w="28575">
            <a:solidFill>
              <a:srgbClr val="69745D"/>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9265AD-78BD-4BCB-B583-77394E8295FE}"/>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8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F94EBF-763E-4621-81F0-78A90B8FAD3B}"/>
              </a:ext>
            </a:extLst>
          </p:cNvPr>
          <p:cNvSpPr>
            <a:spLocks noGrp="1"/>
          </p:cNvSpPr>
          <p:nvPr>
            <p:ph type="sldNum" sz="quarter" idx="12"/>
          </p:nvPr>
        </p:nvSpPr>
        <p:spPr/>
        <p:txBody>
          <a:bodyPr/>
          <a:lstStyle/>
          <a:p>
            <a:fld id="{2DC2F024-A238-45BF-ADA2-22669CCBF7AE}" type="slidenum">
              <a:rPr lang="en-US" smtClean="0"/>
              <a:t>11</a:t>
            </a:fld>
            <a:endParaRPr lang="en-US"/>
          </a:p>
        </p:txBody>
      </p:sp>
      <p:grpSp>
        <p:nvGrpSpPr>
          <p:cNvPr id="69" name="Group 68">
            <a:extLst>
              <a:ext uri="{FF2B5EF4-FFF2-40B4-BE49-F238E27FC236}">
                <a16:creationId xmlns:a16="http://schemas.microsoft.com/office/drawing/2014/main" id="{F81551DF-533A-4558-88DE-A4B0238B676D}"/>
              </a:ext>
            </a:extLst>
          </p:cNvPr>
          <p:cNvGrpSpPr/>
          <p:nvPr/>
        </p:nvGrpSpPr>
        <p:grpSpPr>
          <a:xfrm>
            <a:off x="562584" y="843064"/>
            <a:ext cx="11066831" cy="5171871"/>
            <a:chOff x="622662" y="548640"/>
            <a:chExt cx="11066831" cy="5171871"/>
          </a:xfrm>
        </p:grpSpPr>
        <p:sp>
          <p:nvSpPr>
            <p:cNvPr id="3" name="Rectangle: Rounded Corners 2">
              <a:extLst>
                <a:ext uri="{FF2B5EF4-FFF2-40B4-BE49-F238E27FC236}">
                  <a16:creationId xmlns:a16="http://schemas.microsoft.com/office/drawing/2014/main" id="{78CAAE76-A149-483F-B877-B284D860961D}"/>
                </a:ext>
              </a:extLst>
            </p:cNvPr>
            <p:cNvSpPr/>
            <p:nvPr/>
          </p:nvSpPr>
          <p:spPr>
            <a:xfrm>
              <a:off x="5557722" y="548640"/>
              <a:ext cx="2739325"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69745D"/>
                  </a:solidFill>
                </a:rPr>
                <a:t>Duration Column</a:t>
              </a:r>
            </a:p>
          </p:txBody>
        </p:sp>
        <p:sp>
          <p:nvSpPr>
            <p:cNvPr id="4" name="Rectangle: Rounded Corners 3">
              <a:extLst>
                <a:ext uri="{FF2B5EF4-FFF2-40B4-BE49-F238E27FC236}">
                  <a16:creationId xmlns:a16="http://schemas.microsoft.com/office/drawing/2014/main" id="{5B710873-7FAE-40AD-AC20-324B1422C95B}"/>
                </a:ext>
              </a:extLst>
            </p:cNvPr>
            <p:cNvSpPr/>
            <p:nvPr/>
          </p:nvSpPr>
          <p:spPr>
            <a:xfrm>
              <a:off x="2382034" y="1566445"/>
              <a:ext cx="2296001" cy="606176"/>
            </a:xfrm>
            <a:prstGeom prst="roundRect">
              <a:avLst/>
            </a:prstGeom>
            <a:solidFill>
              <a:srgbClr val="697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Time Value</a:t>
              </a:r>
            </a:p>
          </p:txBody>
        </p:sp>
        <p:sp>
          <p:nvSpPr>
            <p:cNvPr id="5" name="Rectangle: Rounded Corners 4">
              <a:extLst>
                <a:ext uri="{FF2B5EF4-FFF2-40B4-BE49-F238E27FC236}">
                  <a16:creationId xmlns:a16="http://schemas.microsoft.com/office/drawing/2014/main" id="{DA9FF5B3-468B-4494-B86B-3118537ECC66}"/>
                </a:ext>
              </a:extLst>
            </p:cNvPr>
            <p:cNvSpPr/>
            <p:nvPr/>
          </p:nvSpPr>
          <p:spPr>
            <a:xfrm>
              <a:off x="8776467" y="1566445"/>
              <a:ext cx="2296001" cy="606176"/>
            </a:xfrm>
            <a:prstGeom prst="roundRect">
              <a:avLst/>
            </a:prstGeom>
            <a:solidFill>
              <a:srgbClr val="697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Duration Unit</a:t>
              </a:r>
            </a:p>
          </p:txBody>
        </p:sp>
        <p:cxnSp>
          <p:nvCxnSpPr>
            <p:cNvPr id="7" name="Connector: Elbow 6">
              <a:extLst>
                <a:ext uri="{FF2B5EF4-FFF2-40B4-BE49-F238E27FC236}">
                  <a16:creationId xmlns:a16="http://schemas.microsoft.com/office/drawing/2014/main" id="{52EAC4EB-F727-42FF-8505-5E745CE166A5}"/>
                </a:ext>
              </a:extLst>
            </p:cNvPr>
            <p:cNvCxnSpPr>
              <a:cxnSpLocks/>
              <a:stCxn id="3" idx="1"/>
              <a:endCxn id="4" idx="0"/>
            </p:cNvCxnSpPr>
            <p:nvPr/>
          </p:nvCxnSpPr>
          <p:spPr>
            <a:xfrm rot="10800000" flipV="1">
              <a:off x="3530036" y="1005839"/>
              <a:ext cx="2027687" cy="560605"/>
            </a:xfrm>
            <a:prstGeom prst="bentConnector2">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2AB38B1-1B11-45D1-A369-449FF3968462}"/>
                </a:ext>
              </a:extLst>
            </p:cNvPr>
            <p:cNvCxnSpPr>
              <a:cxnSpLocks/>
              <a:stCxn id="3" idx="3"/>
              <a:endCxn id="5" idx="0"/>
            </p:cNvCxnSpPr>
            <p:nvPr/>
          </p:nvCxnSpPr>
          <p:spPr>
            <a:xfrm>
              <a:off x="8297047" y="1005840"/>
              <a:ext cx="1627421" cy="560605"/>
            </a:xfrm>
            <a:prstGeom prst="bentConnector2">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B49E8B47-5A4B-4F8F-BB90-43F9B754C284}"/>
                </a:ext>
              </a:extLst>
            </p:cNvPr>
            <p:cNvSpPr/>
            <p:nvPr/>
          </p:nvSpPr>
          <p:spPr>
            <a:xfrm>
              <a:off x="622662" y="2994105"/>
              <a:ext cx="1759372" cy="575378"/>
            </a:xfrm>
            <a:prstGeom prst="roundRect">
              <a:avLst/>
            </a:prstGeom>
            <a:solidFill>
              <a:srgbClr val="6974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Minimum time</a:t>
              </a:r>
            </a:p>
          </p:txBody>
        </p:sp>
        <p:sp>
          <p:nvSpPr>
            <p:cNvPr id="23" name="Rectangle: Rounded Corners 22">
              <a:extLst>
                <a:ext uri="{FF2B5EF4-FFF2-40B4-BE49-F238E27FC236}">
                  <a16:creationId xmlns:a16="http://schemas.microsoft.com/office/drawing/2014/main" id="{E2F27D90-C148-47FB-ACD6-735CA54D682D}"/>
                </a:ext>
              </a:extLst>
            </p:cNvPr>
            <p:cNvSpPr/>
            <p:nvPr/>
          </p:nvSpPr>
          <p:spPr>
            <a:xfrm>
              <a:off x="1761915" y="2100528"/>
              <a:ext cx="3542370" cy="5753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9745D"/>
                  </a:solidFill>
                </a:rPr>
                <a:t>Remove + and , from the values</a:t>
              </a:r>
            </a:p>
          </p:txBody>
        </p:sp>
        <p:sp>
          <p:nvSpPr>
            <p:cNvPr id="24" name="Rectangle: Rounded Corners 23">
              <a:extLst>
                <a:ext uri="{FF2B5EF4-FFF2-40B4-BE49-F238E27FC236}">
                  <a16:creationId xmlns:a16="http://schemas.microsoft.com/office/drawing/2014/main" id="{55C0A53A-716D-400B-A639-432C7D0096AA}"/>
                </a:ext>
              </a:extLst>
            </p:cNvPr>
            <p:cNvSpPr/>
            <p:nvPr/>
          </p:nvSpPr>
          <p:spPr>
            <a:xfrm>
              <a:off x="4678035" y="2994105"/>
              <a:ext cx="1759372" cy="575378"/>
            </a:xfrm>
            <a:prstGeom prst="roundRect">
              <a:avLst/>
            </a:prstGeom>
            <a:solidFill>
              <a:srgbClr val="6974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Maximum time</a:t>
              </a:r>
            </a:p>
          </p:txBody>
        </p:sp>
        <p:cxnSp>
          <p:nvCxnSpPr>
            <p:cNvPr id="26" name="Connector: Elbow 25">
              <a:extLst>
                <a:ext uri="{FF2B5EF4-FFF2-40B4-BE49-F238E27FC236}">
                  <a16:creationId xmlns:a16="http://schemas.microsoft.com/office/drawing/2014/main" id="{BF41683A-331B-40CC-8DFA-F44061BD40B0}"/>
                </a:ext>
              </a:extLst>
            </p:cNvPr>
            <p:cNvCxnSpPr>
              <a:stCxn id="23" idx="1"/>
              <a:endCxn id="22" idx="0"/>
            </p:cNvCxnSpPr>
            <p:nvPr/>
          </p:nvCxnSpPr>
          <p:spPr>
            <a:xfrm rot="10800000" flipV="1">
              <a:off x="1502349" y="2388217"/>
              <a:ext cx="259567" cy="605888"/>
            </a:xfrm>
            <a:prstGeom prst="bentConnector2">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7D89B26-2553-4C6F-9D11-E9CCF34B5D89}"/>
                </a:ext>
              </a:extLst>
            </p:cNvPr>
            <p:cNvCxnSpPr>
              <a:stCxn id="23" idx="3"/>
              <a:endCxn id="24" idx="0"/>
            </p:cNvCxnSpPr>
            <p:nvPr/>
          </p:nvCxnSpPr>
          <p:spPr>
            <a:xfrm>
              <a:off x="5304285" y="2388217"/>
              <a:ext cx="253436" cy="605888"/>
            </a:xfrm>
            <a:prstGeom prst="bentConnector2">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2E83000E-6B39-44DC-8A6E-2B4DA4C2DB40}"/>
                </a:ext>
              </a:extLst>
            </p:cNvPr>
            <p:cNvSpPr/>
            <p:nvPr/>
          </p:nvSpPr>
          <p:spPr>
            <a:xfrm>
              <a:off x="1761915" y="4206971"/>
              <a:ext cx="3542370" cy="5753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9745D"/>
                  </a:solidFill>
                </a:rPr>
                <a:t>Convert them to float</a:t>
              </a:r>
            </a:p>
          </p:txBody>
        </p:sp>
        <p:sp>
          <p:nvSpPr>
            <p:cNvPr id="35" name="Rectangle: Rounded Corners 34">
              <a:extLst>
                <a:ext uri="{FF2B5EF4-FFF2-40B4-BE49-F238E27FC236}">
                  <a16:creationId xmlns:a16="http://schemas.microsoft.com/office/drawing/2014/main" id="{523A89EE-6E60-46D8-BC80-A764BC60E949}"/>
                </a:ext>
              </a:extLst>
            </p:cNvPr>
            <p:cNvSpPr/>
            <p:nvPr/>
          </p:nvSpPr>
          <p:spPr>
            <a:xfrm>
              <a:off x="2281825" y="5145133"/>
              <a:ext cx="2496417" cy="575378"/>
            </a:xfrm>
            <a:prstGeom prst="roundRect">
              <a:avLst/>
            </a:prstGeom>
            <a:solidFill>
              <a:srgbClr val="69745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average</a:t>
              </a:r>
            </a:p>
          </p:txBody>
        </p:sp>
        <p:cxnSp>
          <p:nvCxnSpPr>
            <p:cNvPr id="37" name="Connector: Elbow 36">
              <a:extLst>
                <a:ext uri="{FF2B5EF4-FFF2-40B4-BE49-F238E27FC236}">
                  <a16:creationId xmlns:a16="http://schemas.microsoft.com/office/drawing/2014/main" id="{3CB3A41A-1C93-47EA-8CC5-50D721C38C1D}"/>
                </a:ext>
              </a:extLst>
            </p:cNvPr>
            <p:cNvCxnSpPr>
              <a:stCxn id="24" idx="2"/>
              <a:endCxn id="34" idx="0"/>
            </p:cNvCxnSpPr>
            <p:nvPr/>
          </p:nvCxnSpPr>
          <p:spPr>
            <a:xfrm rot="5400000">
              <a:off x="4226667" y="2875917"/>
              <a:ext cx="637488" cy="2024621"/>
            </a:xfrm>
            <a:prstGeom prst="bentConnector3">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7ED0BF5E-B940-4DA5-9FE6-77D0A4D76E9E}"/>
                </a:ext>
              </a:extLst>
            </p:cNvPr>
            <p:cNvCxnSpPr>
              <a:stCxn id="22" idx="2"/>
              <a:endCxn id="34" idx="0"/>
            </p:cNvCxnSpPr>
            <p:nvPr/>
          </p:nvCxnSpPr>
          <p:spPr>
            <a:xfrm rot="16200000" flipH="1">
              <a:off x="2198980" y="2872851"/>
              <a:ext cx="637488" cy="2030752"/>
            </a:xfrm>
            <a:prstGeom prst="bentConnector3">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F1A6CCB5-BF2A-4A85-9A60-C427487C1E6F}"/>
                </a:ext>
              </a:extLst>
            </p:cNvPr>
            <p:cNvCxnSpPr>
              <a:cxnSpLocks/>
            </p:cNvCxnSpPr>
            <p:nvPr/>
          </p:nvCxnSpPr>
          <p:spPr>
            <a:xfrm rot="5400000">
              <a:off x="3345620" y="4919111"/>
              <a:ext cx="365760" cy="3066"/>
            </a:xfrm>
            <a:prstGeom prst="bentConnector3">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29AF9FB6-BA2C-4145-B680-D0C0687F2F0D}"/>
                </a:ext>
              </a:extLst>
            </p:cNvPr>
            <p:cNvSpPr/>
            <p:nvPr/>
          </p:nvSpPr>
          <p:spPr>
            <a:xfrm>
              <a:off x="9044781" y="2994105"/>
              <a:ext cx="1759372" cy="575378"/>
            </a:xfrm>
            <a:prstGeom prst="roundRect">
              <a:avLst/>
            </a:prstGeom>
            <a:solidFill>
              <a:srgbClr val="6974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Days * 24</a:t>
              </a:r>
            </a:p>
          </p:txBody>
        </p:sp>
        <p:sp>
          <p:nvSpPr>
            <p:cNvPr id="59" name="Rectangle: Rounded Corners 58">
              <a:extLst>
                <a:ext uri="{FF2B5EF4-FFF2-40B4-BE49-F238E27FC236}">
                  <a16:creationId xmlns:a16="http://schemas.microsoft.com/office/drawing/2014/main" id="{9FD3A5BB-D162-42B0-B02B-AF85F7868732}"/>
                </a:ext>
              </a:extLst>
            </p:cNvPr>
            <p:cNvSpPr/>
            <p:nvPr/>
          </p:nvSpPr>
          <p:spPr>
            <a:xfrm>
              <a:off x="9044781" y="3766661"/>
              <a:ext cx="1759372" cy="575378"/>
            </a:xfrm>
            <a:prstGeom prst="roundRect">
              <a:avLst/>
            </a:prstGeom>
            <a:solidFill>
              <a:srgbClr val="6974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Hours * 1</a:t>
              </a:r>
            </a:p>
          </p:txBody>
        </p:sp>
        <p:sp>
          <p:nvSpPr>
            <p:cNvPr id="60" name="Rectangle: Rounded Corners 59">
              <a:extLst>
                <a:ext uri="{FF2B5EF4-FFF2-40B4-BE49-F238E27FC236}">
                  <a16:creationId xmlns:a16="http://schemas.microsoft.com/office/drawing/2014/main" id="{AE9262DD-243B-4C69-B2B8-74BD3E9B5AC7}"/>
                </a:ext>
              </a:extLst>
            </p:cNvPr>
            <p:cNvSpPr/>
            <p:nvPr/>
          </p:nvSpPr>
          <p:spPr>
            <a:xfrm>
              <a:off x="9044781" y="4509570"/>
              <a:ext cx="1759372" cy="575378"/>
            </a:xfrm>
            <a:prstGeom prst="roundRect">
              <a:avLst/>
            </a:prstGeom>
            <a:solidFill>
              <a:srgbClr val="69745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Minutes / 60</a:t>
              </a:r>
            </a:p>
          </p:txBody>
        </p:sp>
        <p:sp>
          <p:nvSpPr>
            <p:cNvPr id="61" name="Rectangle: Rounded Corners 60">
              <a:extLst>
                <a:ext uri="{FF2B5EF4-FFF2-40B4-BE49-F238E27FC236}">
                  <a16:creationId xmlns:a16="http://schemas.microsoft.com/office/drawing/2014/main" id="{691D91B3-BD81-4C74-A4A0-7F62D85880CA}"/>
                </a:ext>
              </a:extLst>
            </p:cNvPr>
            <p:cNvSpPr/>
            <p:nvPr/>
          </p:nvSpPr>
          <p:spPr>
            <a:xfrm>
              <a:off x="8147123" y="2097552"/>
              <a:ext cx="3542370" cy="5753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9745D"/>
                  </a:solidFill>
                </a:rPr>
                <a:t>Convert the value based on unit</a:t>
              </a:r>
            </a:p>
          </p:txBody>
        </p:sp>
        <p:cxnSp>
          <p:nvCxnSpPr>
            <p:cNvPr id="63" name="Connector: Elbow 62">
              <a:extLst>
                <a:ext uri="{FF2B5EF4-FFF2-40B4-BE49-F238E27FC236}">
                  <a16:creationId xmlns:a16="http://schemas.microsoft.com/office/drawing/2014/main" id="{E5ED2FC9-D5BA-4198-8D68-2F57CB7D50DD}"/>
                </a:ext>
              </a:extLst>
            </p:cNvPr>
            <p:cNvCxnSpPr>
              <a:cxnSpLocks/>
              <a:stCxn id="61" idx="1"/>
              <a:endCxn id="60" idx="1"/>
            </p:cNvCxnSpPr>
            <p:nvPr/>
          </p:nvCxnSpPr>
          <p:spPr>
            <a:xfrm rot="10800000" flipH="1" flipV="1">
              <a:off x="8147123" y="2385241"/>
              <a:ext cx="897658" cy="2412018"/>
            </a:xfrm>
            <a:prstGeom prst="bentConnector3">
              <a:avLst>
                <a:gd name="adj1" fmla="val -25466"/>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7645026-D2C3-450C-982E-E4180A41CCC1}"/>
                </a:ext>
              </a:extLst>
            </p:cNvPr>
            <p:cNvCxnSpPr>
              <a:stCxn id="61" idx="1"/>
              <a:endCxn id="59" idx="1"/>
            </p:cNvCxnSpPr>
            <p:nvPr/>
          </p:nvCxnSpPr>
          <p:spPr>
            <a:xfrm rot="10800000" flipH="1" flipV="1">
              <a:off x="8147123" y="2385240"/>
              <a:ext cx="897658" cy="1669109"/>
            </a:xfrm>
            <a:prstGeom prst="bentConnector3">
              <a:avLst>
                <a:gd name="adj1" fmla="val -25466"/>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6634B01-FC5D-4C02-8531-78A4799D748A}"/>
                </a:ext>
              </a:extLst>
            </p:cNvPr>
            <p:cNvCxnSpPr>
              <a:stCxn id="61" idx="1"/>
              <a:endCxn id="58" idx="1"/>
            </p:cNvCxnSpPr>
            <p:nvPr/>
          </p:nvCxnSpPr>
          <p:spPr>
            <a:xfrm rot="10800000" flipH="1" flipV="1">
              <a:off x="8147123" y="2385240"/>
              <a:ext cx="897658" cy="896553"/>
            </a:xfrm>
            <a:prstGeom prst="bentConnector3">
              <a:avLst>
                <a:gd name="adj1" fmla="val -25466"/>
              </a:avLst>
            </a:prstGeom>
            <a:ln>
              <a:solidFill>
                <a:srgbClr val="69745D"/>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15D3164E-ACD3-445E-9962-32E2391EA609}"/>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48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034E3C-F1BE-4ADA-B3F0-E4E500014773}"/>
              </a:ext>
            </a:extLst>
          </p:cNvPr>
          <p:cNvSpPr/>
          <p:nvPr/>
        </p:nvSpPr>
        <p:spPr>
          <a:xfrm>
            <a:off x="0" y="0"/>
            <a:ext cx="1449322"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5180012" y="2134892"/>
            <a:ext cx="6172200" cy="2588216"/>
          </a:xfrm>
        </p:spPr>
        <p:txBody>
          <a:bodyPr>
            <a:normAutofit/>
          </a:bodyPr>
          <a:lstStyle/>
          <a:p>
            <a:r>
              <a:rPr lang="en-US" sz="2200" dirty="0">
                <a:solidFill>
                  <a:srgbClr val="69745D"/>
                </a:solidFill>
              </a:rPr>
              <a:t>The median duration time of the tours is 4 hours long.</a:t>
            </a:r>
          </a:p>
          <a:p>
            <a:r>
              <a:rPr lang="en-US" sz="2200" dirty="0">
                <a:solidFill>
                  <a:srgbClr val="69745D"/>
                </a:solidFill>
              </a:rPr>
              <a:t>Most of the tours in this dataset are &gt;= 4 hours long</a:t>
            </a:r>
          </a:p>
          <a:p>
            <a:r>
              <a:rPr lang="en-US" sz="2200" dirty="0">
                <a:solidFill>
                  <a:srgbClr val="69745D"/>
                </a:solidFill>
              </a:rPr>
              <a:t>The average tour price for the long tours is approximately $250.  Whereas for all the short tours is less than $100</a:t>
            </a:r>
            <a:r>
              <a:rPr lang="en-US" sz="1400" b="0" dirty="0">
                <a:solidFill>
                  <a:srgbClr val="000000"/>
                </a:solidFill>
                <a:effectLst/>
                <a:latin typeface="Consolas" panose="020B0609020204030204" pitchFamily="49" charset="0"/>
              </a:rPr>
              <a:t>. </a:t>
            </a:r>
          </a:p>
        </p:txBody>
      </p:sp>
      <p:sp>
        <p:nvSpPr>
          <p:cNvPr id="5" name="Text Placeholder 4">
            <a:extLst>
              <a:ext uri="{FF2B5EF4-FFF2-40B4-BE49-F238E27FC236}">
                <a16:creationId xmlns:a16="http://schemas.microsoft.com/office/drawing/2014/main" id="{80E6B2ED-26C2-4355-B62F-9C803E8ECBA6}"/>
              </a:ext>
            </a:extLst>
          </p:cNvPr>
          <p:cNvSpPr>
            <a:spLocks noGrp="1"/>
          </p:cNvSpPr>
          <p:nvPr>
            <p:ph type="body" sz="half" idx="2"/>
          </p:nvPr>
        </p:nvSpPr>
        <p:spPr>
          <a:xfrm>
            <a:off x="431801" y="2355638"/>
            <a:ext cx="4340224" cy="2146724"/>
          </a:xfrm>
        </p:spPr>
        <p:txBody>
          <a:bodyPr>
            <a:noAutofit/>
          </a:bodyPr>
          <a:lstStyle/>
          <a:p>
            <a:pPr algn="ctr"/>
            <a:r>
              <a:rPr lang="en-US" sz="3200" b="1" dirty="0">
                <a:solidFill>
                  <a:srgbClr val="51817B"/>
                </a:solidFill>
                <a:latin typeface="+mj-lt"/>
                <a:ea typeface="+mj-ea"/>
                <a:cs typeface="Aldhabi" panose="01000000000000000000" pitchFamily="2" charset="-78"/>
              </a:rPr>
              <a:t>How long most tours are?</a:t>
            </a:r>
          </a:p>
          <a:p>
            <a:pPr algn="ctr"/>
            <a:r>
              <a:rPr lang="en-US" sz="1800" b="1" dirty="0">
                <a:solidFill>
                  <a:srgbClr val="51817B"/>
                </a:solidFill>
                <a:latin typeface="+mj-lt"/>
                <a:ea typeface="+mj-ea"/>
                <a:cs typeface="Aldhabi" panose="01000000000000000000" pitchFamily="2" charset="-78"/>
              </a:rPr>
              <a:t> </a:t>
            </a:r>
          </a:p>
          <a:p>
            <a:pPr algn="ctr"/>
            <a:r>
              <a:rPr lang="en-US" sz="3200" b="1" dirty="0">
                <a:solidFill>
                  <a:srgbClr val="51817B"/>
                </a:solidFill>
                <a:latin typeface="+mj-lt"/>
                <a:ea typeface="+mj-ea"/>
                <a:cs typeface="Aldhabi" panose="01000000000000000000" pitchFamily="2" charset="-78"/>
              </a:rPr>
              <a:t>What is the average tour price for that?</a:t>
            </a: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12</a:t>
            </a:fld>
            <a:endParaRPr lang="en-US"/>
          </a:p>
        </p:txBody>
      </p:sp>
      <p:pic>
        <p:nvPicPr>
          <p:cNvPr id="8" name="Picture 7">
            <a:extLst>
              <a:ext uri="{FF2B5EF4-FFF2-40B4-BE49-F238E27FC236}">
                <a16:creationId xmlns:a16="http://schemas.microsoft.com/office/drawing/2014/main" id="{FD402A6D-6662-402B-9EBA-E2E147914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831" b="44805" l="6951" r="26220">
                        <a14:foregroundMark x1="23780" y1="34416" x2="12134" y2="31169"/>
                        <a14:foregroundMark x1="12134" y1="31169" x2="8659" y2="25974"/>
                        <a14:foregroundMark x1="8659" y1="25974" x2="8659" y2="25325"/>
                        <a14:foregroundMark x1="9268" y1="23268" x2="7317" y2="34740"/>
                        <a14:foregroundMark x1="7317" y1="34740" x2="7683" y2="42641"/>
                        <a14:foregroundMark x1="8293" y1="43182" x2="12439" y2="43074"/>
                        <a14:foregroundMark x1="12439" y1="43074" x2="23841" y2="44589"/>
                        <a14:foregroundMark x1="23841" y1="44589" x2="26220" y2="38853"/>
                        <a14:foregroundMark x1="26220" y1="38853" x2="26159" y2="37554"/>
                        <a14:foregroundMark x1="24390" y1="43506" x2="24390" y2="43506"/>
                        <a14:foregroundMark x1="24451" y1="44156" x2="24451" y2="44156"/>
                        <a14:foregroundMark x1="22927" y1="44697" x2="22927" y2="44697"/>
                        <a14:foregroundMark x1="17988" y1="18939" x2="17988" y2="18939"/>
                        <a14:foregroundMark x1="7195" y1="29004" x2="7439" y2="39502"/>
                        <a14:foregroundMark x1="21098" y1="44805" x2="12683" y2="44048"/>
                        <a14:foregroundMark x1="16037" y1="44048" x2="9390" y2="43506"/>
                      </a14:backgroundRemoval>
                    </a14:imgEffect>
                  </a14:imgLayer>
                </a14:imgProps>
              </a:ext>
              <a:ext uri="{28A0092B-C50C-407E-A947-70E740481C1C}">
                <a14:useLocalDpi xmlns:a14="http://schemas.microsoft.com/office/drawing/2010/main" val="0"/>
              </a:ext>
            </a:extLst>
          </a:blip>
          <a:srcRect l="6403" t="17280" r="72854" b="54063"/>
          <a:stretch/>
        </p:blipFill>
        <p:spPr>
          <a:xfrm>
            <a:off x="431801" y="4502362"/>
            <a:ext cx="2524835" cy="1965277"/>
          </a:xfrm>
          <a:prstGeom prst="rect">
            <a:avLst/>
          </a:prstGeom>
        </p:spPr>
      </p:pic>
    </p:spTree>
    <p:extLst>
      <p:ext uri="{BB962C8B-B14F-4D97-AF65-F5344CB8AC3E}">
        <p14:creationId xmlns:p14="http://schemas.microsoft.com/office/powerpoint/2010/main" val="66676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697125" y="1277856"/>
            <a:ext cx="4968876" cy="4302285"/>
          </a:xfrm>
        </p:spPr>
        <p:txBody>
          <a:bodyPr>
            <a:noAutofit/>
          </a:bodyPr>
          <a:lstStyle/>
          <a:p>
            <a:pPr marL="457200" indent="-457200">
              <a:lnSpc>
                <a:spcPct val="100000"/>
              </a:lnSpc>
              <a:buFont typeface="+mj-lt"/>
              <a:buAutoNum type="arabicPeriod"/>
            </a:pPr>
            <a:r>
              <a:rPr lang="en-US" sz="2200" dirty="0">
                <a:solidFill>
                  <a:srgbClr val="69745D"/>
                </a:solidFill>
              </a:rPr>
              <a:t>Find the </a:t>
            </a:r>
            <a:r>
              <a:rPr lang="en-US" sz="2200" b="1" dirty="0">
                <a:solidFill>
                  <a:srgbClr val="69745D"/>
                </a:solidFill>
              </a:rPr>
              <a:t>median</a:t>
            </a:r>
            <a:r>
              <a:rPr lang="en-US" sz="2200" dirty="0">
                <a:solidFill>
                  <a:srgbClr val="69745D"/>
                </a:solidFill>
              </a:rPr>
              <a:t> of the Duration column.</a:t>
            </a:r>
          </a:p>
          <a:p>
            <a:pPr marL="457200" indent="-457200">
              <a:lnSpc>
                <a:spcPct val="100000"/>
              </a:lnSpc>
              <a:buFont typeface="+mj-lt"/>
              <a:buAutoNum type="arabicPeriod"/>
            </a:pPr>
            <a:r>
              <a:rPr lang="en-US" sz="2200" dirty="0">
                <a:solidFill>
                  <a:srgbClr val="69745D"/>
                </a:solidFill>
              </a:rPr>
              <a:t>Split the Duration in the dataset into two lists: less than the median and greater than the median (4 hours long)</a:t>
            </a:r>
          </a:p>
          <a:p>
            <a:pPr marL="457200" indent="-457200">
              <a:lnSpc>
                <a:spcPct val="100000"/>
              </a:lnSpc>
              <a:buFont typeface="+mj-lt"/>
              <a:buAutoNum type="arabicPeriod"/>
            </a:pPr>
            <a:r>
              <a:rPr lang="en-US" sz="2200" dirty="0">
                <a:solidFill>
                  <a:srgbClr val="69745D"/>
                </a:solidFill>
              </a:rPr>
              <a:t>Split the average Price based on the long of duration</a:t>
            </a:r>
          </a:p>
          <a:p>
            <a:pPr marL="457200" indent="-457200">
              <a:lnSpc>
                <a:spcPct val="100000"/>
              </a:lnSpc>
              <a:buFont typeface="+mj-lt"/>
              <a:buAutoNum type="arabicPeriod"/>
            </a:pPr>
            <a:r>
              <a:rPr lang="en-US" sz="2200" dirty="0">
                <a:solidFill>
                  <a:srgbClr val="69745D"/>
                </a:solidFill>
              </a:rPr>
              <a:t>Bar plot to find the average price for each type of tour duration (short &amp; long)</a:t>
            </a: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13</a:t>
            </a:fld>
            <a:endParaRPr lang="en-US"/>
          </a:p>
        </p:txBody>
      </p:sp>
      <p:graphicFrame>
        <p:nvGraphicFramePr>
          <p:cNvPr id="9" name="Chart 8">
            <a:extLst>
              <a:ext uri="{FF2B5EF4-FFF2-40B4-BE49-F238E27FC236}">
                <a16:creationId xmlns:a16="http://schemas.microsoft.com/office/drawing/2014/main" id="{F12E907E-E921-4BB4-9563-E64A5BB8FBFA}"/>
              </a:ext>
            </a:extLst>
          </p:cNvPr>
          <p:cNvGraphicFramePr/>
          <p:nvPr>
            <p:extLst>
              <p:ext uri="{D42A27DB-BD31-4B8C-83A1-F6EECF244321}">
                <p14:modId xmlns:p14="http://schemas.microsoft.com/office/powerpoint/2010/main" val="1155030162"/>
              </p:ext>
            </p:extLst>
          </p:nvPr>
        </p:nvGraphicFramePr>
        <p:xfrm>
          <a:off x="5567728" y="1277856"/>
          <a:ext cx="6108487" cy="430228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a:extLst>
              <a:ext uri="{FF2B5EF4-FFF2-40B4-BE49-F238E27FC236}">
                <a16:creationId xmlns:a16="http://schemas.microsoft.com/office/drawing/2014/main" id="{E7266602-589E-4A6C-86F1-4590F8B3A141}"/>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332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034E3C-F1BE-4ADA-B3F0-E4E500014773}"/>
              </a:ext>
            </a:extLst>
          </p:cNvPr>
          <p:cNvSpPr/>
          <p:nvPr/>
        </p:nvSpPr>
        <p:spPr>
          <a:xfrm>
            <a:off x="0" y="0"/>
            <a:ext cx="1449322"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5203826" y="2153765"/>
            <a:ext cx="6172200" cy="2550470"/>
          </a:xfrm>
        </p:spPr>
        <p:txBody>
          <a:bodyPr>
            <a:normAutofit/>
          </a:bodyPr>
          <a:lstStyle/>
          <a:p>
            <a:r>
              <a:rPr lang="en-US" sz="2200" dirty="0">
                <a:solidFill>
                  <a:srgbClr val="69745D"/>
                </a:solidFill>
              </a:rPr>
              <a:t>We can not determine a direct relationship between the tour duration and price. </a:t>
            </a:r>
          </a:p>
          <a:p>
            <a:r>
              <a:rPr lang="en-US" sz="2200" dirty="0">
                <a:solidFill>
                  <a:srgbClr val="69745D"/>
                </a:solidFill>
              </a:rPr>
              <a:t>The price varies even though the tours have the same duration time. </a:t>
            </a:r>
          </a:p>
          <a:p>
            <a:r>
              <a:rPr lang="en-US" sz="2200" dirty="0">
                <a:solidFill>
                  <a:srgbClr val="69745D"/>
                </a:solidFill>
              </a:rPr>
              <a:t>Other features can affect the price are: if the price was per adult or per group, the city or the country &amp; the tour type. </a:t>
            </a:r>
            <a:endParaRPr lang="en-US" sz="1400" b="0" dirty="0">
              <a:solidFill>
                <a:srgbClr val="000000"/>
              </a:solidFill>
              <a:effectLst/>
              <a:latin typeface="Consolas" panose="020B0609020204030204" pitchFamily="49" charset="0"/>
            </a:endParaRPr>
          </a:p>
        </p:txBody>
      </p:sp>
      <p:sp>
        <p:nvSpPr>
          <p:cNvPr id="5" name="Text Placeholder 4">
            <a:extLst>
              <a:ext uri="{FF2B5EF4-FFF2-40B4-BE49-F238E27FC236}">
                <a16:creationId xmlns:a16="http://schemas.microsoft.com/office/drawing/2014/main" id="{80E6B2ED-26C2-4355-B62F-9C803E8ECBA6}"/>
              </a:ext>
            </a:extLst>
          </p:cNvPr>
          <p:cNvSpPr>
            <a:spLocks noGrp="1"/>
          </p:cNvSpPr>
          <p:nvPr>
            <p:ph type="body" sz="half" idx="2"/>
          </p:nvPr>
        </p:nvSpPr>
        <p:spPr>
          <a:xfrm>
            <a:off x="431801" y="2663719"/>
            <a:ext cx="4340224" cy="1530562"/>
          </a:xfrm>
        </p:spPr>
        <p:txBody>
          <a:bodyPr>
            <a:noAutofit/>
          </a:bodyPr>
          <a:lstStyle/>
          <a:p>
            <a:pPr algn="ctr"/>
            <a:r>
              <a:rPr lang="en-US" sz="3200" b="1" dirty="0">
                <a:solidFill>
                  <a:srgbClr val="51817B"/>
                </a:solidFill>
                <a:latin typeface="+mj-lt"/>
                <a:ea typeface="+mj-ea"/>
                <a:cs typeface="Aldhabi" panose="01000000000000000000" pitchFamily="2" charset="-78"/>
              </a:rPr>
              <a:t>How does the tour duration affect the tour price?</a:t>
            </a: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14</a:t>
            </a:fld>
            <a:endParaRPr lang="en-US"/>
          </a:p>
        </p:txBody>
      </p:sp>
      <p:pic>
        <p:nvPicPr>
          <p:cNvPr id="8" name="Picture 7">
            <a:extLst>
              <a:ext uri="{FF2B5EF4-FFF2-40B4-BE49-F238E27FC236}">
                <a16:creationId xmlns:a16="http://schemas.microsoft.com/office/drawing/2014/main" id="{FD402A6D-6662-402B-9EBA-E2E147914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831" b="44805" l="6951" r="26220">
                        <a14:foregroundMark x1="23780" y1="34416" x2="12134" y2="31169"/>
                        <a14:foregroundMark x1="12134" y1="31169" x2="8659" y2="25974"/>
                        <a14:foregroundMark x1="8659" y1="25974" x2="8659" y2="25325"/>
                        <a14:foregroundMark x1="9268" y1="23268" x2="7317" y2="34740"/>
                        <a14:foregroundMark x1="7317" y1="34740" x2="7683" y2="42641"/>
                        <a14:foregroundMark x1="8293" y1="43182" x2="12439" y2="43074"/>
                        <a14:foregroundMark x1="12439" y1="43074" x2="23841" y2="44589"/>
                        <a14:foregroundMark x1="23841" y1="44589" x2="26220" y2="38853"/>
                        <a14:foregroundMark x1="26220" y1="38853" x2="26159" y2="37554"/>
                        <a14:foregroundMark x1="24390" y1="43506" x2="24390" y2="43506"/>
                        <a14:foregroundMark x1="24451" y1="44156" x2="24451" y2="44156"/>
                        <a14:foregroundMark x1="22927" y1="44697" x2="22927" y2="44697"/>
                        <a14:foregroundMark x1="17988" y1="18939" x2="17988" y2="18939"/>
                        <a14:foregroundMark x1="7195" y1="29004" x2="7439" y2="39502"/>
                        <a14:foregroundMark x1="21098" y1="44805" x2="12683" y2="44048"/>
                        <a14:foregroundMark x1="16037" y1="44048" x2="9390" y2="43506"/>
                      </a14:backgroundRemoval>
                    </a14:imgEffect>
                  </a14:imgLayer>
                </a14:imgProps>
              </a:ext>
              <a:ext uri="{28A0092B-C50C-407E-A947-70E740481C1C}">
                <a14:useLocalDpi xmlns:a14="http://schemas.microsoft.com/office/drawing/2010/main" val="0"/>
              </a:ext>
            </a:extLst>
          </a:blip>
          <a:srcRect l="6403" t="17280" r="72854" b="54063"/>
          <a:stretch/>
        </p:blipFill>
        <p:spPr>
          <a:xfrm>
            <a:off x="431801" y="4502362"/>
            <a:ext cx="2524835" cy="1965277"/>
          </a:xfrm>
          <a:prstGeom prst="rect">
            <a:avLst/>
          </a:prstGeom>
        </p:spPr>
      </p:pic>
    </p:spTree>
    <p:extLst>
      <p:ext uri="{BB962C8B-B14F-4D97-AF65-F5344CB8AC3E}">
        <p14:creationId xmlns:p14="http://schemas.microsoft.com/office/powerpoint/2010/main" val="401143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15</a:t>
            </a:fld>
            <a:endParaRPr lang="en-US"/>
          </a:p>
        </p:txBody>
      </p:sp>
      <p:sp>
        <p:nvSpPr>
          <p:cNvPr id="10" name="Rectangle 9">
            <a:extLst>
              <a:ext uri="{FF2B5EF4-FFF2-40B4-BE49-F238E27FC236}">
                <a16:creationId xmlns:a16="http://schemas.microsoft.com/office/drawing/2014/main" id="{E7266602-589E-4A6C-86F1-4590F8B3A141}"/>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FD083A-DC96-46E0-925A-69E6C85983C5}"/>
              </a:ext>
            </a:extLst>
          </p:cNvPr>
          <p:cNvPicPr>
            <a:picLocks noChangeAspect="1"/>
          </p:cNvPicPr>
          <p:nvPr/>
        </p:nvPicPr>
        <p:blipFill rotWithShape="1">
          <a:blip r:embed="rId2"/>
          <a:srcRect l="21635" t="16908" r="1346" b="12289"/>
          <a:stretch/>
        </p:blipFill>
        <p:spPr>
          <a:xfrm>
            <a:off x="1400906" y="1002322"/>
            <a:ext cx="9390185" cy="4853353"/>
          </a:xfrm>
          <a:prstGeom prst="rect">
            <a:avLst/>
          </a:prstGeom>
        </p:spPr>
      </p:pic>
    </p:spTree>
    <p:extLst>
      <p:ext uri="{BB962C8B-B14F-4D97-AF65-F5344CB8AC3E}">
        <p14:creationId xmlns:p14="http://schemas.microsoft.com/office/powerpoint/2010/main" val="1790353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034E3C-F1BE-4ADA-B3F0-E4E500014773}"/>
              </a:ext>
            </a:extLst>
          </p:cNvPr>
          <p:cNvSpPr/>
          <p:nvPr/>
        </p:nvSpPr>
        <p:spPr>
          <a:xfrm>
            <a:off x="0" y="0"/>
            <a:ext cx="1449322"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5203826" y="1696915"/>
            <a:ext cx="6172200" cy="3464169"/>
          </a:xfrm>
        </p:spPr>
        <p:txBody>
          <a:bodyPr>
            <a:normAutofit/>
          </a:bodyPr>
          <a:lstStyle/>
          <a:p>
            <a:r>
              <a:rPr lang="en-US" sz="2200" dirty="0">
                <a:solidFill>
                  <a:srgbClr val="69745D"/>
                </a:solidFill>
              </a:rPr>
              <a:t>Between the countries, Oman has the highest average tour price, based on the summary statistics of the price per country we can see that the minimum tour price in Oman is $30. Whereas in the other countries (except Qatar) the minimum tour price is in this range ($3.35-$11.44) </a:t>
            </a:r>
          </a:p>
          <a:p>
            <a:r>
              <a:rPr lang="en-US" sz="2200" dirty="0">
                <a:solidFill>
                  <a:srgbClr val="69745D"/>
                </a:solidFill>
              </a:rPr>
              <a:t>So, regardless other features, Oman followed by Turkey then Saudi Arabia are the countries with the highest tours average price.</a:t>
            </a:r>
            <a:endParaRPr lang="en-US" sz="2200" b="0" dirty="0">
              <a:solidFill>
                <a:srgbClr val="000000"/>
              </a:solidFill>
              <a:effectLst/>
              <a:latin typeface="Consolas" panose="020B0609020204030204" pitchFamily="49" charset="0"/>
            </a:endParaRPr>
          </a:p>
        </p:txBody>
      </p:sp>
      <p:sp>
        <p:nvSpPr>
          <p:cNvPr id="5" name="Text Placeholder 4">
            <a:extLst>
              <a:ext uri="{FF2B5EF4-FFF2-40B4-BE49-F238E27FC236}">
                <a16:creationId xmlns:a16="http://schemas.microsoft.com/office/drawing/2014/main" id="{80E6B2ED-26C2-4355-B62F-9C803E8ECBA6}"/>
              </a:ext>
            </a:extLst>
          </p:cNvPr>
          <p:cNvSpPr>
            <a:spLocks noGrp="1"/>
          </p:cNvSpPr>
          <p:nvPr>
            <p:ph type="body" sz="half" idx="2"/>
          </p:nvPr>
        </p:nvSpPr>
        <p:spPr>
          <a:xfrm>
            <a:off x="431801" y="2663719"/>
            <a:ext cx="4340224" cy="1530562"/>
          </a:xfrm>
        </p:spPr>
        <p:txBody>
          <a:bodyPr>
            <a:noAutofit/>
          </a:bodyPr>
          <a:lstStyle/>
          <a:p>
            <a:pPr algn="ctr"/>
            <a:r>
              <a:rPr lang="en-US" sz="3200" b="1" dirty="0">
                <a:solidFill>
                  <a:srgbClr val="51817B"/>
                </a:solidFill>
                <a:latin typeface="+mj-lt"/>
                <a:ea typeface="+mj-ea"/>
                <a:cs typeface="Aldhabi" panose="01000000000000000000" pitchFamily="2" charset="-78"/>
              </a:rPr>
              <a:t>Compare the tours average price of different countries</a:t>
            </a: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16</a:t>
            </a:fld>
            <a:endParaRPr lang="en-US"/>
          </a:p>
        </p:txBody>
      </p:sp>
      <p:pic>
        <p:nvPicPr>
          <p:cNvPr id="8" name="Picture 7">
            <a:extLst>
              <a:ext uri="{FF2B5EF4-FFF2-40B4-BE49-F238E27FC236}">
                <a16:creationId xmlns:a16="http://schemas.microsoft.com/office/drawing/2014/main" id="{FD402A6D-6662-402B-9EBA-E2E147914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831" b="44805" l="6951" r="26220">
                        <a14:foregroundMark x1="23780" y1="34416" x2="12134" y2="31169"/>
                        <a14:foregroundMark x1="12134" y1="31169" x2="8659" y2="25974"/>
                        <a14:foregroundMark x1="8659" y1="25974" x2="8659" y2="25325"/>
                        <a14:foregroundMark x1="9268" y1="23268" x2="7317" y2="34740"/>
                        <a14:foregroundMark x1="7317" y1="34740" x2="7683" y2="42641"/>
                        <a14:foregroundMark x1="8293" y1="43182" x2="12439" y2="43074"/>
                        <a14:foregroundMark x1="12439" y1="43074" x2="23841" y2="44589"/>
                        <a14:foregroundMark x1="23841" y1="44589" x2="26220" y2="38853"/>
                        <a14:foregroundMark x1="26220" y1="38853" x2="26159" y2="37554"/>
                        <a14:foregroundMark x1="24390" y1="43506" x2="24390" y2="43506"/>
                        <a14:foregroundMark x1="24451" y1="44156" x2="24451" y2="44156"/>
                        <a14:foregroundMark x1="22927" y1="44697" x2="22927" y2="44697"/>
                        <a14:foregroundMark x1="17988" y1="18939" x2="17988" y2="18939"/>
                        <a14:foregroundMark x1="7195" y1="29004" x2="7439" y2="39502"/>
                        <a14:foregroundMark x1="21098" y1="44805" x2="12683" y2="44048"/>
                        <a14:foregroundMark x1="16037" y1="44048" x2="9390" y2="43506"/>
                      </a14:backgroundRemoval>
                    </a14:imgEffect>
                  </a14:imgLayer>
                </a14:imgProps>
              </a:ext>
              <a:ext uri="{28A0092B-C50C-407E-A947-70E740481C1C}">
                <a14:useLocalDpi xmlns:a14="http://schemas.microsoft.com/office/drawing/2010/main" val="0"/>
              </a:ext>
            </a:extLst>
          </a:blip>
          <a:srcRect l="6403" t="17280" r="72854" b="54063"/>
          <a:stretch/>
        </p:blipFill>
        <p:spPr>
          <a:xfrm>
            <a:off x="431801" y="4502362"/>
            <a:ext cx="2524835" cy="1965277"/>
          </a:xfrm>
          <a:prstGeom prst="rect">
            <a:avLst/>
          </a:prstGeom>
        </p:spPr>
      </p:pic>
    </p:spTree>
    <p:extLst>
      <p:ext uri="{BB962C8B-B14F-4D97-AF65-F5344CB8AC3E}">
        <p14:creationId xmlns:p14="http://schemas.microsoft.com/office/powerpoint/2010/main" val="410044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07D33D-08D3-4462-B835-FB9DDB8759D9}"/>
              </a:ext>
            </a:extLst>
          </p:cNvPr>
          <p:cNvSpPr>
            <a:spLocks noGrp="1"/>
          </p:cNvSpPr>
          <p:nvPr>
            <p:ph type="sldNum" sz="quarter" idx="12"/>
          </p:nvPr>
        </p:nvSpPr>
        <p:spPr/>
        <p:txBody>
          <a:bodyPr/>
          <a:lstStyle/>
          <a:p>
            <a:fld id="{2DC2F024-A238-45BF-ADA2-22669CCBF7AE}" type="slidenum">
              <a:rPr lang="en-US" smtClean="0"/>
              <a:t>17</a:t>
            </a:fld>
            <a:endParaRPr lang="en-US"/>
          </a:p>
        </p:txBody>
      </p:sp>
      <p:graphicFrame>
        <p:nvGraphicFramePr>
          <p:cNvPr id="10" name="Chart 9">
            <a:extLst>
              <a:ext uri="{FF2B5EF4-FFF2-40B4-BE49-F238E27FC236}">
                <a16:creationId xmlns:a16="http://schemas.microsoft.com/office/drawing/2014/main" id="{52AA0ED5-DE52-4D42-9A34-FCBCF6E50D23}"/>
              </a:ext>
            </a:extLst>
          </p:cNvPr>
          <p:cNvGraphicFramePr/>
          <p:nvPr>
            <p:extLst>
              <p:ext uri="{D42A27DB-BD31-4B8C-83A1-F6EECF244321}">
                <p14:modId xmlns:p14="http://schemas.microsoft.com/office/powerpoint/2010/main" val="1214920274"/>
              </p:ext>
            </p:extLst>
          </p:nvPr>
        </p:nvGraphicFramePr>
        <p:xfrm>
          <a:off x="960120" y="719666"/>
          <a:ext cx="1039368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6E85DAB2-5AC6-4B62-AB0B-41549760FBD4}"/>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12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31FF3-F0B8-4652-BAF5-B761CCD686D2}"/>
              </a:ext>
            </a:extLst>
          </p:cNvPr>
          <p:cNvSpPr>
            <a:spLocks noGrp="1"/>
          </p:cNvSpPr>
          <p:nvPr>
            <p:ph type="sldNum" sz="quarter" idx="12"/>
          </p:nvPr>
        </p:nvSpPr>
        <p:spPr/>
        <p:txBody>
          <a:bodyPr/>
          <a:lstStyle/>
          <a:p>
            <a:fld id="{2DC2F024-A238-45BF-ADA2-22669CCBF7AE}" type="slidenum">
              <a:rPr lang="en-US" smtClean="0"/>
              <a:t>18</a:t>
            </a:fld>
            <a:endParaRPr lang="en-US"/>
          </a:p>
        </p:txBody>
      </p:sp>
      <p:graphicFrame>
        <p:nvGraphicFramePr>
          <p:cNvPr id="5" name="Chart 4">
            <a:extLst>
              <a:ext uri="{FF2B5EF4-FFF2-40B4-BE49-F238E27FC236}">
                <a16:creationId xmlns:a16="http://schemas.microsoft.com/office/drawing/2014/main" id="{037D11B7-80DE-44E3-BD9F-8B4087667ABC}"/>
              </a:ext>
            </a:extLst>
          </p:cNvPr>
          <p:cNvGraphicFramePr/>
          <p:nvPr>
            <p:extLst>
              <p:ext uri="{D42A27DB-BD31-4B8C-83A1-F6EECF244321}">
                <p14:modId xmlns:p14="http://schemas.microsoft.com/office/powerpoint/2010/main" val="3367840165"/>
              </p:ext>
            </p:extLst>
          </p:nvPr>
        </p:nvGraphicFramePr>
        <p:xfrm>
          <a:off x="773942" y="588432"/>
          <a:ext cx="10644116" cy="568113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D73BAC37-B59D-4E41-8DA0-51124DBF7E4E}"/>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1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034E3C-F1BE-4ADA-B3F0-E4E500014773}"/>
              </a:ext>
            </a:extLst>
          </p:cNvPr>
          <p:cNvSpPr/>
          <p:nvPr/>
        </p:nvSpPr>
        <p:spPr>
          <a:xfrm>
            <a:off x="0" y="0"/>
            <a:ext cx="1449322"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5203826" y="1696915"/>
            <a:ext cx="6172200" cy="3464169"/>
          </a:xfrm>
        </p:spPr>
        <p:txBody>
          <a:bodyPr>
            <a:normAutofit/>
          </a:bodyPr>
          <a:lstStyle/>
          <a:p>
            <a:r>
              <a:rPr lang="en-US" sz="2200" dirty="0">
                <a:solidFill>
                  <a:srgbClr val="69745D"/>
                </a:solidFill>
              </a:rPr>
              <a:t>Specify the city name</a:t>
            </a:r>
          </a:p>
          <a:p>
            <a:pPr marL="0" indent="0">
              <a:buNone/>
            </a:pP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 = </a:t>
            </a:r>
            <a:r>
              <a:rPr lang="en-US" sz="1400" b="0" dirty="0" err="1">
                <a:solidFill>
                  <a:srgbClr val="001080"/>
                </a:solidFill>
                <a:effectLst/>
                <a:latin typeface="Consolas" panose="020B0609020204030204" pitchFamily="49" charset="0"/>
              </a:rPr>
              <a:t>df</a:t>
            </a:r>
            <a:r>
              <a:rPr lang="en-US" sz="1400" b="0" dirty="0">
                <a:solidFill>
                  <a:srgbClr val="000000"/>
                </a:solidFill>
                <a:effectLst/>
                <a:latin typeface="Consolas" panose="020B0609020204030204" pitchFamily="49" charset="0"/>
              </a:rPr>
              <a:t>[</a:t>
            </a:r>
            <a:r>
              <a:rPr lang="en-US" sz="1400" b="0" dirty="0" err="1">
                <a:solidFill>
                  <a:srgbClr val="001080"/>
                </a:solidFill>
                <a:effectLst/>
                <a:latin typeface="Consolas" panose="020B0609020204030204" pitchFamily="49" charset="0"/>
              </a:rPr>
              <a:t>df</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'City'</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 ‘City Name’</a:t>
            </a:r>
            <a:r>
              <a:rPr lang="en-US" sz="1400" b="0" dirty="0">
                <a:solidFill>
                  <a:srgbClr val="000000"/>
                </a:solidFill>
                <a:effectLst/>
                <a:latin typeface="Consolas" panose="020B0609020204030204" pitchFamily="49" charset="0"/>
              </a:rPr>
              <a:t>]</a:t>
            </a:r>
          </a:p>
          <a:p>
            <a:pPr marL="0" indent="0">
              <a:buNone/>
            </a:pPr>
            <a:r>
              <a:rPr lang="en-US" sz="1400" b="0" dirty="0">
                <a:solidFill>
                  <a:srgbClr val="001080"/>
                </a:solidFill>
                <a:effectLst/>
                <a:latin typeface="Consolas" panose="020B0609020204030204" pitchFamily="49" charset="0"/>
              </a:rPr>
              <a:t>x</a:t>
            </a:r>
            <a:r>
              <a:rPr lang="en-US" sz="1400" b="0" dirty="0">
                <a:solidFill>
                  <a:srgbClr val="000000"/>
                </a:solidFill>
                <a:effectLst/>
                <a:latin typeface="Consolas" panose="020B0609020204030204" pitchFamily="49" charset="0"/>
              </a:rPr>
              <a:t>[</a:t>
            </a:r>
            <a:r>
              <a:rPr lang="en-US" sz="1400" b="0" dirty="0">
                <a:solidFill>
                  <a:srgbClr val="A31515"/>
                </a:solidFill>
                <a:effectLst/>
                <a:latin typeface="Consolas" panose="020B0609020204030204" pitchFamily="49" charset="0"/>
              </a:rPr>
              <a:t>'Price'</a:t>
            </a:r>
            <a:r>
              <a:rPr lang="en-US" sz="1400" b="0" dirty="0">
                <a:solidFill>
                  <a:srgbClr val="000000"/>
                </a:solidFill>
                <a:effectLst/>
                <a:latin typeface="Consolas" panose="020B0609020204030204" pitchFamily="49" charset="0"/>
              </a:rPr>
              <a:t>].</a:t>
            </a:r>
            <a:r>
              <a:rPr lang="en-US" sz="1400" b="0" dirty="0">
                <a:solidFill>
                  <a:srgbClr val="795E26"/>
                </a:solidFill>
                <a:effectLst/>
                <a:latin typeface="Consolas" panose="020B0609020204030204" pitchFamily="49" charset="0"/>
              </a:rPr>
              <a:t>hist</a:t>
            </a:r>
            <a:r>
              <a:rPr lang="en-US" sz="1400" b="0" dirty="0">
                <a:solidFill>
                  <a:srgbClr val="000000"/>
                </a:solidFill>
                <a:effectLst/>
                <a:latin typeface="Consolas" panose="020B0609020204030204" pitchFamily="49" charset="0"/>
              </a:rPr>
              <a:t>()</a:t>
            </a:r>
          </a:p>
          <a:p>
            <a:pPr marL="0" indent="0">
              <a:buNone/>
            </a:pPr>
            <a:endParaRPr lang="en-US" sz="1400" dirty="0">
              <a:solidFill>
                <a:srgbClr val="000000"/>
              </a:solidFill>
              <a:latin typeface="Consolas" panose="020B0609020204030204" pitchFamily="49" charset="0"/>
            </a:endParaRPr>
          </a:p>
          <a:p>
            <a:r>
              <a:rPr lang="en-US" sz="2200" dirty="0">
                <a:solidFill>
                  <a:srgbClr val="69745D"/>
                </a:solidFill>
              </a:rPr>
              <a:t>I’ll Compare between 3 cities in China</a:t>
            </a:r>
          </a:p>
          <a:p>
            <a:pPr lvl="1"/>
            <a:r>
              <a:rPr lang="en-US" sz="2000" dirty="0">
                <a:solidFill>
                  <a:srgbClr val="69745D"/>
                </a:solidFill>
              </a:rPr>
              <a:t>Beijing,</a:t>
            </a:r>
          </a:p>
          <a:p>
            <a:pPr lvl="1"/>
            <a:r>
              <a:rPr lang="en-US" sz="2000" dirty="0">
                <a:solidFill>
                  <a:srgbClr val="69745D"/>
                </a:solidFill>
              </a:rPr>
              <a:t>Shanghai &amp; </a:t>
            </a:r>
          </a:p>
          <a:p>
            <a:pPr lvl="1"/>
            <a:r>
              <a:rPr lang="en-US" sz="2000" dirty="0">
                <a:solidFill>
                  <a:srgbClr val="69745D"/>
                </a:solidFill>
              </a:rPr>
              <a:t>Hong Kong</a:t>
            </a:r>
            <a:endParaRPr lang="en-US" sz="1800" b="0" dirty="0">
              <a:solidFill>
                <a:srgbClr val="000000"/>
              </a:solidFill>
              <a:effectLst/>
              <a:latin typeface="Consolas" panose="020B0609020204030204" pitchFamily="49" charset="0"/>
            </a:endParaRPr>
          </a:p>
          <a:p>
            <a:endParaRPr lang="en-US" sz="2200" b="0" dirty="0">
              <a:solidFill>
                <a:srgbClr val="000000"/>
              </a:solidFill>
              <a:effectLst/>
              <a:latin typeface="Consolas" panose="020B0609020204030204" pitchFamily="49" charset="0"/>
            </a:endParaRPr>
          </a:p>
        </p:txBody>
      </p:sp>
      <p:sp>
        <p:nvSpPr>
          <p:cNvPr id="5" name="Text Placeholder 4">
            <a:extLst>
              <a:ext uri="{FF2B5EF4-FFF2-40B4-BE49-F238E27FC236}">
                <a16:creationId xmlns:a16="http://schemas.microsoft.com/office/drawing/2014/main" id="{80E6B2ED-26C2-4355-B62F-9C803E8ECBA6}"/>
              </a:ext>
            </a:extLst>
          </p:cNvPr>
          <p:cNvSpPr>
            <a:spLocks noGrp="1"/>
          </p:cNvSpPr>
          <p:nvPr>
            <p:ph type="body" sz="half" idx="2"/>
          </p:nvPr>
        </p:nvSpPr>
        <p:spPr>
          <a:xfrm>
            <a:off x="431801" y="2663719"/>
            <a:ext cx="4340224" cy="1530562"/>
          </a:xfrm>
        </p:spPr>
        <p:txBody>
          <a:bodyPr>
            <a:noAutofit/>
          </a:bodyPr>
          <a:lstStyle/>
          <a:p>
            <a:pPr algn="ctr"/>
            <a:r>
              <a:rPr lang="en-US" sz="3200" dirty="0">
                <a:solidFill>
                  <a:srgbClr val="69745D"/>
                </a:solidFill>
              </a:rPr>
              <a:t>Compare distribution of tour price for different cities</a:t>
            </a:r>
            <a:endParaRPr lang="en-US" sz="3200" b="1" dirty="0">
              <a:solidFill>
                <a:srgbClr val="51817B"/>
              </a:solidFill>
              <a:latin typeface="+mj-lt"/>
              <a:ea typeface="+mj-ea"/>
              <a:cs typeface="Aldhabi" panose="01000000000000000000" pitchFamily="2" charset="-78"/>
            </a:endParaRP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19</a:t>
            </a:fld>
            <a:endParaRPr lang="en-US"/>
          </a:p>
        </p:txBody>
      </p:sp>
      <p:pic>
        <p:nvPicPr>
          <p:cNvPr id="8" name="Picture 7">
            <a:extLst>
              <a:ext uri="{FF2B5EF4-FFF2-40B4-BE49-F238E27FC236}">
                <a16:creationId xmlns:a16="http://schemas.microsoft.com/office/drawing/2014/main" id="{FD402A6D-6662-402B-9EBA-E2E147914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831" b="44805" l="6951" r="26220">
                        <a14:foregroundMark x1="23780" y1="34416" x2="12134" y2="31169"/>
                        <a14:foregroundMark x1="12134" y1="31169" x2="8659" y2="25974"/>
                        <a14:foregroundMark x1="8659" y1="25974" x2="8659" y2="25325"/>
                        <a14:foregroundMark x1="9268" y1="23268" x2="7317" y2="34740"/>
                        <a14:foregroundMark x1="7317" y1="34740" x2="7683" y2="42641"/>
                        <a14:foregroundMark x1="8293" y1="43182" x2="12439" y2="43074"/>
                        <a14:foregroundMark x1="12439" y1="43074" x2="23841" y2="44589"/>
                        <a14:foregroundMark x1="23841" y1="44589" x2="26220" y2="38853"/>
                        <a14:foregroundMark x1="26220" y1="38853" x2="26159" y2="37554"/>
                        <a14:foregroundMark x1="24390" y1="43506" x2="24390" y2="43506"/>
                        <a14:foregroundMark x1="24451" y1="44156" x2="24451" y2="44156"/>
                        <a14:foregroundMark x1="22927" y1="44697" x2="22927" y2="44697"/>
                        <a14:foregroundMark x1="17988" y1="18939" x2="17988" y2="18939"/>
                        <a14:foregroundMark x1="7195" y1="29004" x2="7439" y2="39502"/>
                        <a14:foregroundMark x1="21098" y1="44805" x2="12683" y2="44048"/>
                        <a14:foregroundMark x1="16037" y1="44048" x2="9390" y2="43506"/>
                      </a14:backgroundRemoval>
                    </a14:imgEffect>
                  </a14:imgLayer>
                </a14:imgProps>
              </a:ext>
              <a:ext uri="{28A0092B-C50C-407E-A947-70E740481C1C}">
                <a14:useLocalDpi xmlns:a14="http://schemas.microsoft.com/office/drawing/2010/main" val="0"/>
              </a:ext>
            </a:extLst>
          </a:blip>
          <a:srcRect l="6403" t="17280" r="72854" b="54063"/>
          <a:stretch/>
        </p:blipFill>
        <p:spPr>
          <a:xfrm>
            <a:off x="431801" y="4502362"/>
            <a:ext cx="2524835" cy="1965277"/>
          </a:xfrm>
          <a:prstGeom prst="rect">
            <a:avLst/>
          </a:prstGeom>
        </p:spPr>
      </p:pic>
    </p:spTree>
    <p:extLst>
      <p:ext uri="{BB962C8B-B14F-4D97-AF65-F5344CB8AC3E}">
        <p14:creationId xmlns:p14="http://schemas.microsoft.com/office/powerpoint/2010/main" val="398068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26F7D5-F01E-4702-9F41-3BD178BE2EF0}"/>
              </a:ext>
            </a:extLst>
          </p:cNvPr>
          <p:cNvSpPr/>
          <p:nvPr/>
        </p:nvSpPr>
        <p:spPr>
          <a:xfrm>
            <a:off x="838200" y="0"/>
            <a:ext cx="2403728"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42C2F1-5E16-4926-A555-FB30D5F6B8B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5411" b="94264" l="82988" r="90305">
                        <a14:foregroundMark x1="86280" y1="92749" x2="86280" y2="92749"/>
                        <a14:foregroundMark x1="84268" y1="93398" x2="84268" y2="93398"/>
                        <a14:foregroundMark x1="86098" y1="94372" x2="86098" y2="94372"/>
                        <a14:foregroundMark x1="87683" y1="55411" x2="87683" y2="55411"/>
                      </a14:backgroundRemoval>
                    </a14:imgEffect>
                  </a14:imgLayer>
                </a14:imgProps>
              </a:ext>
              <a:ext uri="{28A0092B-C50C-407E-A947-70E740481C1C}">
                <a14:useLocalDpi xmlns:a14="http://schemas.microsoft.com/office/drawing/2010/main" val="0"/>
              </a:ext>
            </a:extLst>
          </a:blip>
          <a:srcRect l="82104" t="52537" r="8764" b="4444"/>
          <a:stretch/>
        </p:blipFill>
        <p:spPr>
          <a:xfrm>
            <a:off x="1333489" y="1848904"/>
            <a:ext cx="1413149" cy="3750860"/>
          </a:xfrm>
          <a:prstGeom prst="rect">
            <a:avLst/>
          </a:prstGeom>
        </p:spPr>
      </p:pic>
      <p:sp>
        <p:nvSpPr>
          <p:cNvPr id="2" name="Title 1">
            <a:extLst>
              <a:ext uri="{FF2B5EF4-FFF2-40B4-BE49-F238E27FC236}">
                <a16:creationId xmlns:a16="http://schemas.microsoft.com/office/drawing/2014/main" id="{F8D78C29-C345-43BE-A069-20232ABDDEAD}"/>
              </a:ext>
            </a:extLst>
          </p:cNvPr>
          <p:cNvSpPr>
            <a:spLocks noGrp="1"/>
          </p:cNvSpPr>
          <p:nvPr>
            <p:ph type="title"/>
          </p:nvPr>
        </p:nvSpPr>
        <p:spPr>
          <a:xfrm>
            <a:off x="838200" y="365125"/>
            <a:ext cx="10515600" cy="893111"/>
          </a:xfrm>
        </p:spPr>
        <p:txBody>
          <a:bodyPr/>
          <a:lstStyle/>
          <a:p>
            <a:r>
              <a:rPr lang="en-US" b="1" u="sng" dirty="0">
                <a:solidFill>
                  <a:srgbClr val="51817B"/>
                </a:solidFill>
                <a:cs typeface="Aldhabi" panose="01000000000000000000" pitchFamily="2" charset="-78"/>
              </a:rPr>
              <a:t>Presentation Structure</a:t>
            </a:r>
          </a:p>
        </p:txBody>
      </p:sp>
      <p:sp>
        <p:nvSpPr>
          <p:cNvPr id="3" name="Content Placeholder 2">
            <a:extLst>
              <a:ext uri="{FF2B5EF4-FFF2-40B4-BE49-F238E27FC236}">
                <a16:creationId xmlns:a16="http://schemas.microsoft.com/office/drawing/2014/main" id="{970356F5-54BE-446C-971F-4F86D583B167}"/>
              </a:ext>
            </a:extLst>
          </p:cNvPr>
          <p:cNvSpPr>
            <a:spLocks noGrp="1"/>
          </p:cNvSpPr>
          <p:nvPr>
            <p:ph idx="1"/>
          </p:nvPr>
        </p:nvSpPr>
        <p:spPr>
          <a:xfrm>
            <a:off x="2924600" y="1354693"/>
            <a:ext cx="7057600" cy="5184219"/>
          </a:xfrm>
        </p:spPr>
        <p:txBody>
          <a:bodyPr>
            <a:noAutofit/>
          </a:bodyPr>
          <a:lstStyle/>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6" action="ppaction://hlinksldjump">
                  <a:extLst>
                    <a:ext uri="{A12FA001-AC4F-418D-AE19-62706E023703}">
                      <ahyp:hlinkClr xmlns:ahyp="http://schemas.microsoft.com/office/drawing/2018/hyperlinkcolor" val="tx"/>
                    </a:ext>
                  </a:extLst>
                </a:hlinkClick>
              </a:rPr>
              <a:t>Introduction</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7" action="ppaction://hlinksldjump">
                  <a:extLst>
                    <a:ext uri="{A12FA001-AC4F-418D-AE19-62706E023703}">
                      <ahyp:hlinkClr xmlns:ahyp="http://schemas.microsoft.com/office/drawing/2018/hyperlinkcolor" val="tx"/>
                    </a:ext>
                  </a:extLst>
                </a:hlinkClick>
              </a:rPr>
              <a:t>Questions to be answered by this project</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8" action="ppaction://hlinksldjump">
                  <a:extLst>
                    <a:ext uri="{A12FA001-AC4F-418D-AE19-62706E023703}">
                      <ahyp:hlinkClr xmlns:ahyp="http://schemas.microsoft.com/office/drawing/2018/hyperlinkcolor" val="tx"/>
                    </a:ext>
                  </a:extLst>
                </a:hlinkClick>
              </a:rPr>
              <a:t>Source &amp; structure of data</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9" action="ppaction://hlinksldjump">
                  <a:extLst>
                    <a:ext uri="{A12FA001-AC4F-418D-AE19-62706E023703}">
                      <ahyp:hlinkClr xmlns:ahyp="http://schemas.microsoft.com/office/drawing/2018/hyperlinkcolor" val="tx"/>
                    </a:ext>
                  </a:extLst>
                </a:hlinkClick>
              </a:rPr>
              <a:t>Assumptions made</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0" action="ppaction://hlinksldjump">
                  <a:extLst>
                    <a:ext uri="{A12FA001-AC4F-418D-AE19-62706E023703}">
                      <ahyp:hlinkClr xmlns:ahyp="http://schemas.microsoft.com/office/drawing/2018/hyperlinkcolor" val="tx"/>
                    </a:ext>
                  </a:extLst>
                </a:hlinkClick>
              </a:rPr>
              <a:t>Steps to find solution</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1" action="ppaction://hlinksldjump">
                  <a:extLst>
                    <a:ext uri="{A12FA001-AC4F-418D-AE19-62706E023703}">
                      <ahyp:hlinkClr xmlns:ahyp="http://schemas.microsoft.com/office/drawing/2018/hyperlinkcolor" val="tx"/>
                    </a:ext>
                  </a:extLst>
                </a:hlinkClick>
              </a:rPr>
              <a:t>Challenges faced along the way</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2" action="ppaction://hlinksldjump">
                  <a:extLst>
                    <a:ext uri="{A12FA001-AC4F-418D-AE19-62706E023703}">
                      <ahyp:hlinkClr xmlns:ahyp="http://schemas.microsoft.com/office/drawing/2018/hyperlinkcolor" val="tx"/>
                    </a:ext>
                  </a:extLst>
                </a:hlinkClick>
              </a:rPr>
              <a:t>Things I’ve tried, didn’t work (&amp; why)</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3" action="ppaction://hlinksldjump">
                  <a:extLst>
                    <a:ext uri="{A12FA001-AC4F-418D-AE19-62706E023703}">
                      <ahyp:hlinkClr xmlns:ahyp="http://schemas.microsoft.com/office/drawing/2018/hyperlinkcolor" val="tx"/>
                    </a:ext>
                  </a:extLst>
                </a:hlinkClick>
              </a:rPr>
              <a:t>Main Take-Home Message (conclusion)</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4" action="ppaction://hlinksldjump">
                  <a:extLst>
                    <a:ext uri="{A12FA001-AC4F-418D-AE19-62706E023703}">
                      <ahyp:hlinkClr xmlns:ahyp="http://schemas.microsoft.com/office/drawing/2018/hyperlinkcolor" val="tx"/>
                    </a:ext>
                  </a:extLst>
                </a:hlinkClick>
              </a:rPr>
              <a:t>Future development if more time</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5" action="ppaction://hlinksldjump">
                  <a:extLst>
                    <a:ext uri="{A12FA001-AC4F-418D-AE19-62706E023703}">
                      <ahyp:hlinkClr xmlns:ahyp="http://schemas.microsoft.com/office/drawing/2018/hyperlinkcolor" val="tx"/>
                    </a:ext>
                  </a:extLst>
                </a:hlinkClick>
              </a:rPr>
              <a:t>Limitation &amp; problems with the solution</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6" action="ppaction://hlinksldjump">
                  <a:extLst>
                    <a:ext uri="{A12FA001-AC4F-418D-AE19-62706E023703}">
                      <ahyp:hlinkClr xmlns:ahyp="http://schemas.microsoft.com/office/drawing/2018/hyperlinkcolor" val="tx"/>
                    </a:ext>
                  </a:extLst>
                </a:hlinkClick>
              </a:rPr>
              <a:t>References</a:t>
            </a:r>
            <a:endParaRPr lang="en-US" sz="2200" dirty="0">
              <a:solidFill>
                <a:srgbClr val="69745D"/>
              </a:solidFill>
            </a:endParaRPr>
          </a:p>
          <a:p>
            <a:pPr>
              <a:buBlip>
                <a:blip r:embed="rId4">
                  <a:extLst>
                    <a:ext uri="{96DAC541-7B7A-43D3-8B79-37D633B846F1}">
                      <asvg:svgBlip xmlns:asvg="http://schemas.microsoft.com/office/drawing/2016/SVG/main" r:embed="rId5"/>
                    </a:ext>
                  </a:extLst>
                </a:blip>
              </a:buBlip>
            </a:pPr>
            <a:r>
              <a:rPr lang="en-US" sz="2200" dirty="0">
                <a:solidFill>
                  <a:srgbClr val="69745D"/>
                </a:solidFill>
                <a:hlinkClick r:id="rId17" action="ppaction://hlinksldjump">
                  <a:extLst>
                    <a:ext uri="{A12FA001-AC4F-418D-AE19-62706E023703}">
                      <ahyp:hlinkClr xmlns:ahyp="http://schemas.microsoft.com/office/drawing/2018/hyperlinkcolor" val="tx"/>
                    </a:ext>
                  </a:extLst>
                </a:hlinkClick>
              </a:rPr>
              <a:t>Q&amp;A</a:t>
            </a:r>
            <a:endParaRPr lang="en-US" sz="2200" dirty="0">
              <a:solidFill>
                <a:srgbClr val="69745D"/>
              </a:solidFill>
            </a:endParaRPr>
          </a:p>
        </p:txBody>
      </p:sp>
      <p:sp>
        <p:nvSpPr>
          <p:cNvPr id="4" name="Slide Number Placeholder 3">
            <a:extLst>
              <a:ext uri="{FF2B5EF4-FFF2-40B4-BE49-F238E27FC236}">
                <a16:creationId xmlns:a16="http://schemas.microsoft.com/office/drawing/2014/main" id="{A7D8E076-9C5A-4CB6-A837-9B4847743388}"/>
              </a:ext>
            </a:extLst>
          </p:cNvPr>
          <p:cNvSpPr>
            <a:spLocks noGrp="1"/>
          </p:cNvSpPr>
          <p:nvPr>
            <p:ph type="sldNum" sz="quarter" idx="12"/>
          </p:nvPr>
        </p:nvSpPr>
        <p:spPr/>
        <p:txBody>
          <a:bodyPr/>
          <a:lstStyle/>
          <a:p>
            <a:fld id="{2DC2F024-A238-45BF-ADA2-22669CCBF7AE}" type="slidenum">
              <a:rPr lang="en-US" smtClean="0"/>
              <a:t>2</a:t>
            </a:fld>
            <a:endParaRPr lang="en-US"/>
          </a:p>
        </p:txBody>
      </p:sp>
    </p:spTree>
    <p:extLst>
      <p:ext uri="{BB962C8B-B14F-4D97-AF65-F5344CB8AC3E}">
        <p14:creationId xmlns:p14="http://schemas.microsoft.com/office/powerpoint/2010/main" val="203214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8E4D1F-9E14-470E-A390-084A7FDA49A0}"/>
              </a:ext>
            </a:extLst>
          </p:cNvPr>
          <p:cNvSpPr>
            <a:spLocks noGrp="1"/>
          </p:cNvSpPr>
          <p:nvPr>
            <p:ph type="sldNum" sz="quarter" idx="12"/>
          </p:nvPr>
        </p:nvSpPr>
        <p:spPr/>
        <p:txBody>
          <a:bodyPr/>
          <a:lstStyle/>
          <a:p>
            <a:fld id="{2DC2F024-A238-45BF-ADA2-22669CCBF7AE}" type="slidenum">
              <a:rPr lang="en-US" smtClean="0"/>
              <a:t>20</a:t>
            </a:fld>
            <a:endParaRPr lang="en-US"/>
          </a:p>
        </p:txBody>
      </p:sp>
      <p:pic>
        <p:nvPicPr>
          <p:cNvPr id="4" name="Picture 3">
            <a:extLst>
              <a:ext uri="{FF2B5EF4-FFF2-40B4-BE49-F238E27FC236}">
                <a16:creationId xmlns:a16="http://schemas.microsoft.com/office/drawing/2014/main" id="{D4422CCF-09DF-4E56-9640-417B7F5D7332}"/>
              </a:ext>
            </a:extLst>
          </p:cNvPr>
          <p:cNvPicPr>
            <a:picLocks noChangeAspect="1"/>
          </p:cNvPicPr>
          <p:nvPr/>
        </p:nvPicPr>
        <p:blipFill rotWithShape="1">
          <a:blip r:embed="rId2"/>
          <a:srcRect l="22164" t="31832" r="50970" b="36312"/>
          <a:stretch/>
        </p:blipFill>
        <p:spPr>
          <a:xfrm>
            <a:off x="589219" y="2232522"/>
            <a:ext cx="3589361" cy="2392908"/>
          </a:xfrm>
          <a:prstGeom prst="rect">
            <a:avLst/>
          </a:prstGeom>
        </p:spPr>
      </p:pic>
      <p:sp>
        <p:nvSpPr>
          <p:cNvPr id="6" name="TextBox 5">
            <a:extLst>
              <a:ext uri="{FF2B5EF4-FFF2-40B4-BE49-F238E27FC236}">
                <a16:creationId xmlns:a16="http://schemas.microsoft.com/office/drawing/2014/main" id="{1379137D-54EB-4DFC-B9BB-0957BF972E8C}"/>
              </a:ext>
            </a:extLst>
          </p:cNvPr>
          <p:cNvSpPr txBox="1"/>
          <p:nvPr/>
        </p:nvSpPr>
        <p:spPr>
          <a:xfrm>
            <a:off x="2035222" y="1798684"/>
            <a:ext cx="1156647" cy="400110"/>
          </a:xfrm>
          <a:prstGeom prst="rect">
            <a:avLst/>
          </a:prstGeom>
          <a:noFill/>
        </p:spPr>
        <p:txBody>
          <a:bodyPr wrap="square">
            <a:spAutoFit/>
          </a:bodyPr>
          <a:lstStyle/>
          <a:p>
            <a:r>
              <a:rPr lang="en-US" sz="2000" dirty="0">
                <a:solidFill>
                  <a:srgbClr val="69745D"/>
                </a:solidFill>
              </a:rPr>
              <a:t>Beijing</a:t>
            </a:r>
          </a:p>
        </p:txBody>
      </p:sp>
      <p:pic>
        <p:nvPicPr>
          <p:cNvPr id="8" name="Picture 7">
            <a:extLst>
              <a:ext uri="{FF2B5EF4-FFF2-40B4-BE49-F238E27FC236}">
                <a16:creationId xmlns:a16="http://schemas.microsoft.com/office/drawing/2014/main" id="{E5257998-45F7-4DE6-A461-89750A349593}"/>
              </a:ext>
            </a:extLst>
          </p:cNvPr>
          <p:cNvPicPr>
            <a:picLocks noChangeAspect="1"/>
          </p:cNvPicPr>
          <p:nvPr/>
        </p:nvPicPr>
        <p:blipFill rotWithShape="1">
          <a:blip r:embed="rId3"/>
          <a:srcRect l="22275" t="39995" r="51531" b="29145"/>
          <a:stretch/>
        </p:blipFill>
        <p:spPr>
          <a:xfrm>
            <a:off x="4289740" y="2232547"/>
            <a:ext cx="3612520" cy="2392908"/>
          </a:xfrm>
          <a:prstGeom prst="rect">
            <a:avLst/>
          </a:prstGeom>
        </p:spPr>
      </p:pic>
      <p:sp>
        <p:nvSpPr>
          <p:cNvPr id="10" name="TextBox 9">
            <a:extLst>
              <a:ext uri="{FF2B5EF4-FFF2-40B4-BE49-F238E27FC236}">
                <a16:creationId xmlns:a16="http://schemas.microsoft.com/office/drawing/2014/main" id="{A9C6E92A-49A7-4E1B-9575-A353AB883412}"/>
              </a:ext>
            </a:extLst>
          </p:cNvPr>
          <p:cNvSpPr txBox="1"/>
          <p:nvPr/>
        </p:nvSpPr>
        <p:spPr>
          <a:xfrm>
            <a:off x="5302284" y="1788244"/>
            <a:ext cx="1861522" cy="369332"/>
          </a:xfrm>
          <a:prstGeom prst="rect">
            <a:avLst/>
          </a:prstGeom>
          <a:noFill/>
        </p:spPr>
        <p:txBody>
          <a:bodyPr wrap="square">
            <a:spAutoFit/>
          </a:bodyPr>
          <a:lstStyle/>
          <a:p>
            <a:pPr lvl="1">
              <a:lnSpc>
                <a:spcPct val="90000"/>
              </a:lnSpc>
              <a:spcBef>
                <a:spcPts val="500"/>
              </a:spcBef>
            </a:pPr>
            <a:r>
              <a:rPr lang="en-US" sz="2000" dirty="0">
                <a:solidFill>
                  <a:srgbClr val="69745D"/>
                </a:solidFill>
              </a:rPr>
              <a:t>Shanghai</a:t>
            </a:r>
          </a:p>
        </p:txBody>
      </p:sp>
      <p:pic>
        <p:nvPicPr>
          <p:cNvPr id="12" name="Picture 11">
            <a:extLst>
              <a:ext uri="{FF2B5EF4-FFF2-40B4-BE49-F238E27FC236}">
                <a16:creationId xmlns:a16="http://schemas.microsoft.com/office/drawing/2014/main" id="{C3C739EA-434C-4246-9B33-25BA2C14E92F}"/>
              </a:ext>
            </a:extLst>
          </p:cNvPr>
          <p:cNvPicPr>
            <a:picLocks noChangeAspect="1"/>
          </p:cNvPicPr>
          <p:nvPr/>
        </p:nvPicPr>
        <p:blipFill rotWithShape="1">
          <a:blip r:embed="rId4"/>
          <a:srcRect l="22374" t="40393" r="51530" b="27163"/>
          <a:stretch/>
        </p:blipFill>
        <p:spPr>
          <a:xfrm>
            <a:off x="8019571" y="2174545"/>
            <a:ext cx="3589361" cy="2508857"/>
          </a:xfrm>
          <a:prstGeom prst="rect">
            <a:avLst/>
          </a:prstGeom>
        </p:spPr>
      </p:pic>
      <p:sp>
        <p:nvSpPr>
          <p:cNvPr id="14" name="TextBox 13">
            <a:extLst>
              <a:ext uri="{FF2B5EF4-FFF2-40B4-BE49-F238E27FC236}">
                <a16:creationId xmlns:a16="http://schemas.microsoft.com/office/drawing/2014/main" id="{E6EFF63B-9A74-44FB-9069-39D8A38A6681}"/>
              </a:ext>
            </a:extLst>
          </p:cNvPr>
          <p:cNvSpPr txBox="1"/>
          <p:nvPr/>
        </p:nvSpPr>
        <p:spPr>
          <a:xfrm>
            <a:off x="9274222" y="1762927"/>
            <a:ext cx="1415955" cy="400110"/>
          </a:xfrm>
          <a:prstGeom prst="rect">
            <a:avLst/>
          </a:prstGeom>
          <a:noFill/>
        </p:spPr>
        <p:txBody>
          <a:bodyPr wrap="square">
            <a:spAutoFit/>
          </a:bodyPr>
          <a:lstStyle/>
          <a:p>
            <a:r>
              <a:rPr lang="en-US" sz="2000" dirty="0">
                <a:solidFill>
                  <a:srgbClr val="69745D"/>
                </a:solidFill>
              </a:rPr>
              <a:t>Hong Kong</a:t>
            </a:r>
          </a:p>
        </p:txBody>
      </p:sp>
      <p:sp>
        <p:nvSpPr>
          <p:cNvPr id="15" name="Rectangle 14">
            <a:extLst>
              <a:ext uri="{FF2B5EF4-FFF2-40B4-BE49-F238E27FC236}">
                <a16:creationId xmlns:a16="http://schemas.microsoft.com/office/drawing/2014/main" id="{BEF9CC4A-EAFE-4CF0-9041-B61BAD6947FE}"/>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03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034E3C-F1BE-4ADA-B3F0-E4E500014773}"/>
              </a:ext>
            </a:extLst>
          </p:cNvPr>
          <p:cNvSpPr/>
          <p:nvPr/>
        </p:nvSpPr>
        <p:spPr>
          <a:xfrm>
            <a:off x="0" y="0"/>
            <a:ext cx="1449322"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9A319C-22D2-420F-A823-838F08272E2D}"/>
              </a:ext>
            </a:extLst>
          </p:cNvPr>
          <p:cNvSpPr>
            <a:spLocks noGrp="1"/>
          </p:cNvSpPr>
          <p:nvPr>
            <p:ph idx="1"/>
          </p:nvPr>
        </p:nvSpPr>
        <p:spPr>
          <a:xfrm>
            <a:off x="5203826" y="1696915"/>
            <a:ext cx="6172200" cy="3464169"/>
          </a:xfrm>
        </p:spPr>
        <p:txBody>
          <a:bodyPr>
            <a:normAutofit/>
          </a:bodyPr>
          <a:lstStyle/>
          <a:p>
            <a:r>
              <a:rPr lang="en-US" sz="2200" dirty="0">
                <a:solidFill>
                  <a:srgbClr val="69745D"/>
                </a:solidFill>
              </a:rPr>
              <a:t>The tours different types affect the tour price. But most of the types have an average tour price less than $200</a:t>
            </a:r>
          </a:p>
          <a:p>
            <a:endParaRPr lang="en-US" sz="2200" dirty="0">
              <a:solidFill>
                <a:srgbClr val="69745D"/>
              </a:solidFill>
            </a:endParaRPr>
          </a:p>
          <a:p>
            <a:r>
              <a:rPr lang="en-US" sz="2200" dirty="0">
                <a:solidFill>
                  <a:srgbClr val="69745D"/>
                </a:solidFill>
              </a:rPr>
              <a:t>I have a problem with the plot. I can’t read the data</a:t>
            </a:r>
            <a:endParaRPr lang="en-US" sz="1800" b="0" dirty="0">
              <a:solidFill>
                <a:srgbClr val="000000"/>
              </a:solidFill>
              <a:effectLst/>
              <a:latin typeface="Consolas" panose="020B0609020204030204" pitchFamily="49" charset="0"/>
            </a:endParaRPr>
          </a:p>
          <a:p>
            <a:endParaRPr lang="en-US" sz="2200" b="0" dirty="0">
              <a:solidFill>
                <a:srgbClr val="000000"/>
              </a:solidFill>
              <a:effectLst/>
              <a:latin typeface="Consolas" panose="020B0609020204030204" pitchFamily="49" charset="0"/>
            </a:endParaRPr>
          </a:p>
        </p:txBody>
      </p:sp>
      <p:sp>
        <p:nvSpPr>
          <p:cNvPr id="5" name="Text Placeholder 4">
            <a:extLst>
              <a:ext uri="{FF2B5EF4-FFF2-40B4-BE49-F238E27FC236}">
                <a16:creationId xmlns:a16="http://schemas.microsoft.com/office/drawing/2014/main" id="{80E6B2ED-26C2-4355-B62F-9C803E8ECBA6}"/>
              </a:ext>
            </a:extLst>
          </p:cNvPr>
          <p:cNvSpPr>
            <a:spLocks noGrp="1"/>
          </p:cNvSpPr>
          <p:nvPr>
            <p:ph type="body" sz="half" idx="2"/>
          </p:nvPr>
        </p:nvSpPr>
        <p:spPr>
          <a:xfrm>
            <a:off x="431801" y="2911587"/>
            <a:ext cx="4340224" cy="1034824"/>
          </a:xfrm>
        </p:spPr>
        <p:txBody>
          <a:bodyPr>
            <a:noAutofit/>
          </a:bodyPr>
          <a:lstStyle/>
          <a:p>
            <a:pPr algn="ctr"/>
            <a:r>
              <a:rPr lang="en-US" sz="3200" dirty="0">
                <a:solidFill>
                  <a:srgbClr val="69745D"/>
                </a:solidFill>
              </a:rPr>
              <a:t>How does the tour type affect the tour price?</a:t>
            </a:r>
          </a:p>
        </p:txBody>
      </p:sp>
      <p:sp>
        <p:nvSpPr>
          <p:cNvPr id="4" name="Slide Number Placeholder 3">
            <a:extLst>
              <a:ext uri="{FF2B5EF4-FFF2-40B4-BE49-F238E27FC236}">
                <a16:creationId xmlns:a16="http://schemas.microsoft.com/office/drawing/2014/main" id="{4F781660-EE83-4AE7-884A-7486F3152939}"/>
              </a:ext>
            </a:extLst>
          </p:cNvPr>
          <p:cNvSpPr>
            <a:spLocks noGrp="1"/>
          </p:cNvSpPr>
          <p:nvPr>
            <p:ph type="sldNum" sz="quarter" idx="12"/>
          </p:nvPr>
        </p:nvSpPr>
        <p:spPr/>
        <p:txBody>
          <a:bodyPr/>
          <a:lstStyle/>
          <a:p>
            <a:fld id="{2DC2F024-A238-45BF-ADA2-22669CCBF7AE}" type="slidenum">
              <a:rPr lang="en-US" smtClean="0"/>
              <a:t>21</a:t>
            </a:fld>
            <a:endParaRPr lang="en-US"/>
          </a:p>
        </p:txBody>
      </p:sp>
      <p:pic>
        <p:nvPicPr>
          <p:cNvPr id="8" name="Picture 7">
            <a:extLst>
              <a:ext uri="{FF2B5EF4-FFF2-40B4-BE49-F238E27FC236}">
                <a16:creationId xmlns:a16="http://schemas.microsoft.com/office/drawing/2014/main" id="{FD402A6D-6662-402B-9EBA-E2E147914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831" b="44805" l="6951" r="26220">
                        <a14:foregroundMark x1="23780" y1="34416" x2="12134" y2="31169"/>
                        <a14:foregroundMark x1="12134" y1="31169" x2="8659" y2="25974"/>
                        <a14:foregroundMark x1="8659" y1="25974" x2="8659" y2="25325"/>
                        <a14:foregroundMark x1="9268" y1="23268" x2="7317" y2="34740"/>
                        <a14:foregroundMark x1="7317" y1="34740" x2="7683" y2="42641"/>
                        <a14:foregroundMark x1="8293" y1="43182" x2="12439" y2="43074"/>
                        <a14:foregroundMark x1="12439" y1="43074" x2="23841" y2="44589"/>
                        <a14:foregroundMark x1="23841" y1="44589" x2="26220" y2="38853"/>
                        <a14:foregroundMark x1="26220" y1="38853" x2="26159" y2="37554"/>
                        <a14:foregroundMark x1="24390" y1="43506" x2="24390" y2="43506"/>
                        <a14:foregroundMark x1="24451" y1="44156" x2="24451" y2="44156"/>
                        <a14:foregroundMark x1="22927" y1="44697" x2="22927" y2="44697"/>
                        <a14:foregroundMark x1="17988" y1="18939" x2="17988" y2="18939"/>
                        <a14:foregroundMark x1="7195" y1="29004" x2="7439" y2="39502"/>
                        <a14:foregroundMark x1="21098" y1="44805" x2="12683" y2="44048"/>
                        <a14:foregroundMark x1="16037" y1="44048" x2="9390" y2="43506"/>
                      </a14:backgroundRemoval>
                    </a14:imgEffect>
                  </a14:imgLayer>
                </a14:imgProps>
              </a:ext>
              <a:ext uri="{28A0092B-C50C-407E-A947-70E740481C1C}">
                <a14:useLocalDpi xmlns:a14="http://schemas.microsoft.com/office/drawing/2010/main" val="0"/>
              </a:ext>
            </a:extLst>
          </a:blip>
          <a:srcRect l="6403" t="17280" r="72854" b="54063"/>
          <a:stretch/>
        </p:blipFill>
        <p:spPr>
          <a:xfrm>
            <a:off x="431801" y="4502362"/>
            <a:ext cx="2524835" cy="1965277"/>
          </a:xfrm>
          <a:prstGeom prst="rect">
            <a:avLst/>
          </a:prstGeom>
        </p:spPr>
      </p:pic>
    </p:spTree>
    <p:extLst>
      <p:ext uri="{BB962C8B-B14F-4D97-AF65-F5344CB8AC3E}">
        <p14:creationId xmlns:p14="http://schemas.microsoft.com/office/powerpoint/2010/main" val="204554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8A6611-FB83-4BE6-96DB-542D4F4384A9}"/>
              </a:ext>
            </a:extLst>
          </p:cNvPr>
          <p:cNvSpPr>
            <a:spLocks noGrp="1"/>
          </p:cNvSpPr>
          <p:nvPr>
            <p:ph type="sldNum" sz="quarter" idx="12"/>
          </p:nvPr>
        </p:nvSpPr>
        <p:spPr/>
        <p:txBody>
          <a:bodyPr/>
          <a:lstStyle/>
          <a:p>
            <a:fld id="{2DC2F024-A238-45BF-ADA2-22669CCBF7AE}" type="slidenum">
              <a:rPr lang="en-US" smtClean="0"/>
              <a:t>22</a:t>
            </a:fld>
            <a:endParaRPr lang="en-US"/>
          </a:p>
        </p:txBody>
      </p:sp>
      <p:pic>
        <p:nvPicPr>
          <p:cNvPr id="6" name="Picture 5">
            <a:extLst>
              <a:ext uri="{FF2B5EF4-FFF2-40B4-BE49-F238E27FC236}">
                <a16:creationId xmlns:a16="http://schemas.microsoft.com/office/drawing/2014/main" id="{70A3CFE6-3DE7-4589-9BDF-CA64576B13B0}"/>
              </a:ext>
            </a:extLst>
          </p:cNvPr>
          <p:cNvPicPr>
            <a:picLocks noChangeAspect="1"/>
          </p:cNvPicPr>
          <p:nvPr/>
        </p:nvPicPr>
        <p:blipFill rotWithShape="1">
          <a:blip r:embed="rId2"/>
          <a:srcRect l="21941" t="18890" r="1381" b="8835"/>
          <a:stretch/>
        </p:blipFill>
        <p:spPr>
          <a:xfrm>
            <a:off x="1421641" y="951931"/>
            <a:ext cx="9348718" cy="4954138"/>
          </a:xfrm>
          <a:prstGeom prst="rect">
            <a:avLst/>
          </a:prstGeom>
        </p:spPr>
      </p:pic>
      <p:sp>
        <p:nvSpPr>
          <p:cNvPr id="7" name="Rectangle 6">
            <a:extLst>
              <a:ext uri="{FF2B5EF4-FFF2-40B4-BE49-F238E27FC236}">
                <a16:creationId xmlns:a16="http://schemas.microsoft.com/office/drawing/2014/main" id="{4D9C8BD3-E9FE-434B-AC74-A1F47F8B11ED}"/>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64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7CE3-1408-44A5-B8E6-8725EB4383D2}"/>
              </a:ext>
            </a:extLst>
          </p:cNvPr>
          <p:cNvSpPr>
            <a:spLocks noGrp="1"/>
          </p:cNvSpPr>
          <p:nvPr>
            <p:ph type="title"/>
          </p:nvPr>
        </p:nvSpPr>
        <p:spPr/>
        <p:txBody>
          <a:bodyPr/>
          <a:lstStyle/>
          <a:p>
            <a:r>
              <a:rPr kumimoji="0" lang="en-US" altLang="en-US" sz="4400" b="0" i="0" u="none" strike="noStrike" cap="none" normalizeH="0" baseline="0" dirty="0">
                <a:ln>
                  <a:noFill/>
                </a:ln>
                <a:solidFill>
                  <a:schemeClr val="tx1"/>
                </a:solidFill>
                <a:effectLst/>
                <a:latin typeface="+mj-lt"/>
              </a:rPr>
              <a:t> </a:t>
            </a:r>
            <a:r>
              <a:rPr lang="en-US" altLang="en-US" b="1" u="sng" dirty="0">
                <a:solidFill>
                  <a:srgbClr val="51817B"/>
                </a:solidFill>
                <a:cs typeface="Aldhabi" panose="01000000000000000000" pitchFamily="2" charset="-78"/>
              </a:rPr>
              <a:t>The challenges I faced along the way </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9E14043E-1A1E-4977-BF3F-BE41318A799A}"/>
              </a:ext>
            </a:extLst>
          </p:cNvPr>
          <p:cNvSpPr>
            <a:spLocks noGrp="1"/>
          </p:cNvSpPr>
          <p:nvPr>
            <p:ph idx="1"/>
          </p:nvPr>
        </p:nvSpPr>
        <p:spPr>
          <a:xfrm>
            <a:off x="838200" y="2126944"/>
            <a:ext cx="4331787" cy="2604112"/>
          </a:xfrm>
        </p:spPr>
        <p:txBody>
          <a:bodyPr>
            <a:noAutofit/>
          </a:bodyPr>
          <a:lstStyle/>
          <a:p>
            <a:r>
              <a:rPr lang="en-US" sz="2200" dirty="0">
                <a:solidFill>
                  <a:srgbClr val="69745D"/>
                </a:solidFill>
              </a:rPr>
              <a:t>Most of the time my laptop not responding or my VS Code having installation issues or the kernel dead.</a:t>
            </a:r>
          </a:p>
          <a:p>
            <a:r>
              <a:rPr lang="en-US" sz="2200" dirty="0">
                <a:solidFill>
                  <a:srgbClr val="69745D"/>
                </a:solidFill>
              </a:rPr>
              <a:t>Other Challenges, thinking of questions  &amp; finding the right code for implementation.</a:t>
            </a:r>
          </a:p>
        </p:txBody>
      </p:sp>
      <p:sp>
        <p:nvSpPr>
          <p:cNvPr id="4" name="Slide Number Placeholder 3">
            <a:extLst>
              <a:ext uri="{FF2B5EF4-FFF2-40B4-BE49-F238E27FC236}">
                <a16:creationId xmlns:a16="http://schemas.microsoft.com/office/drawing/2014/main" id="{24DFDD09-4079-4825-8DD6-0F2A952640AE}"/>
              </a:ext>
            </a:extLst>
          </p:cNvPr>
          <p:cNvSpPr>
            <a:spLocks noGrp="1"/>
          </p:cNvSpPr>
          <p:nvPr>
            <p:ph type="sldNum" sz="quarter" idx="12"/>
          </p:nvPr>
        </p:nvSpPr>
        <p:spPr/>
        <p:txBody>
          <a:bodyPr/>
          <a:lstStyle/>
          <a:p>
            <a:fld id="{2DC2F024-A238-45BF-ADA2-22669CCBF7AE}" type="slidenum">
              <a:rPr lang="en-US" smtClean="0"/>
              <a:t>23</a:t>
            </a:fld>
            <a:endParaRPr lang="en-US"/>
          </a:p>
        </p:txBody>
      </p:sp>
      <p:pic>
        <p:nvPicPr>
          <p:cNvPr id="6" name="Picture 5">
            <a:extLst>
              <a:ext uri="{FF2B5EF4-FFF2-40B4-BE49-F238E27FC236}">
                <a16:creationId xmlns:a16="http://schemas.microsoft.com/office/drawing/2014/main" id="{F2030E7A-0A33-4E19-829E-C69A6840E8BD}"/>
              </a:ext>
            </a:extLst>
          </p:cNvPr>
          <p:cNvPicPr>
            <a:picLocks noChangeAspect="1"/>
          </p:cNvPicPr>
          <p:nvPr/>
        </p:nvPicPr>
        <p:blipFill rotWithShape="1">
          <a:blip r:embed="rId2"/>
          <a:srcRect l="17126" t="31036" r="35411" b="30339"/>
          <a:stretch/>
        </p:blipFill>
        <p:spPr>
          <a:xfrm>
            <a:off x="5128423" y="3392488"/>
            <a:ext cx="6043246" cy="2765069"/>
          </a:xfrm>
          <a:prstGeom prst="rect">
            <a:avLst/>
          </a:prstGeom>
          <a:ln>
            <a:solidFill>
              <a:srgbClr val="69745D"/>
            </a:solidFill>
          </a:ln>
        </p:spPr>
      </p:pic>
      <p:pic>
        <p:nvPicPr>
          <p:cNvPr id="7" name="Picture 6" descr="A picture containing application&#10;&#10;Description automatically generated">
            <a:extLst>
              <a:ext uri="{FF2B5EF4-FFF2-40B4-BE49-F238E27FC236}">
                <a16:creationId xmlns:a16="http://schemas.microsoft.com/office/drawing/2014/main" id="{8E0E4DE3-FEF6-4904-B5E6-5E982BED80D3}"/>
              </a:ext>
            </a:extLst>
          </p:cNvPr>
          <p:cNvPicPr>
            <a:picLocks noChangeAspect="1"/>
          </p:cNvPicPr>
          <p:nvPr/>
        </p:nvPicPr>
        <p:blipFill rotWithShape="1">
          <a:blip r:embed="rId3">
            <a:extLst>
              <a:ext uri="{28A0092B-C50C-407E-A947-70E740481C1C}">
                <a14:useLocalDpi xmlns:a14="http://schemas.microsoft.com/office/drawing/2010/main" val="0"/>
              </a:ext>
            </a:extLst>
          </a:blip>
          <a:srcRect r="77383" b="96898"/>
          <a:stretch/>
        </p:blipFill>
        <p:spPr>
          <a:xfrm>
            <a:off x="5984153" y="1502430"/>
            <a:ext cx="4331787" cy="334040"/>
          </a:xfrm>
          <a:prstGeom prst="rect">
            <a:avLst/>
          </a:prstGeom>
          <a:ln>
            <a:solidFill>
              <a:srgbClr val="69745D"/>
            </a:solidFill>
          </a:ln>
        </p:spPr>
      </p:pic>
      <p:sp>
        <p:nvSpPr>
          <p:cNvPr id="11" name="Rectangle 10">
            <a:extLst>
              <a:ext uri="{FF2B5EF4-FFF2-40B4-BE49-F238E27FC236}">
                <a16:creationId xmlns:a16="http://schemas.microsoft.com/office/drawing/2014/main" id="{D8249E24-BC2F-40CA-8FF9-3A316A80D4B8}"/>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1D7C10C-8E48-4CF5-9553-EA65C7C649CE}"/>
              </a:ext>
            </a:extLst>
          </p:cNvPr>
          <p:cNvPicPr>
            <a:picLocks noChangeAspect="1"/>
          </p:cNvPicPr>
          <p:nvPr/>
        </p:nvPicPr>
        <p:blipFill rotWithShape="1">
          <a:blip r:embed="rId4"/>
          <a:srcRect l="36492" t="34283" r="36866" b="46364"/>
          <a:stretch/>
        </p:blipFill>
        <p:spPr>
          <a:xfrm>
            <a:off x="6525962" y="1966402"/>
            <a:ext cx="3248167" cy="1326690"/>
          </a:xfrm>
          <a:prstGeom prst="rect">
            <a:avLst/>
          </a:prstGeom>
          <a:ln>
            <a:solidFill>
              <a:srgbClr val="69745D"/>
            </a:solidFill>
          </a:ln>
        </p:spPr>
      </p:pic>
    </p:spTree>
    <p:extLst>
      <p:ext uri="{BB962C8B-B14F-4D97-AF65-F5344CB8AC3E}">
        <p14:creationId xmlns:p14="http://schemas.microsoft.com/office/powerpoint/2010/main" val="164127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AD74-D2D1-4070-BD7F-198A04FC5952}"/>
              </a:ext>
            </a:extLst>
          </p:cNvPr>
          <p:cNvSpPr>
            <a:spLocks noGrp="1"/>
          </p:cNvSpPr>
          <p:nvPr>
            <p:ph type="title"/>
          </p:nvPr>
        </p:nvSpPr>
        <p:spPr/>
        <p:txBody>
          <a:bodyPr/>
          <a:lstStyle/>
          <a:p>
            <a:r>
              <a:rPr lang="en-US" altLang="en-US" b="1" u="sng" dirty="0">
                <a:solidFill>
                  <a:srgbClr val="51817B"/>
                </a:solidFill>
                <a:cs typeface="Aldhabi" panose="01000000000000000000" pitchFamily="2" charset="-78"/>
              </a:rPr>
              <a:t>Things I've been tried &amp; didn't work</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FE14B317-EC74-4E7D-A482-1C3411327031}"/>
              </a:ext>
            </a:extLst>
          </p:cNvPr>
          <p:cNvSpPr>
            <a:spLocks noGrp="1"/>
          </p:cNvSpPr>
          <p:nvPr>
            <p:ph idx="1"/>
          </p:nvPr>
        </p:nvSpPr>
        <p:spPr>
          <a:xfrm>
            <a:off x="838200" y="1825625"/>
            <a:ext cx="6664569" cy="472926"/>
          </a:xfrm>
        </p:spPr>
        <p:txBody>
          <a:bodyPr/>
          <a:lstStyle/>
          <a:p>
            <a:r>
              <a:rPr lang="en-US" sz="2200" dirty="0">
                <a:solidFill>
                  <a:srgbClr val="69745D"/>
                </a:solidFill>
              </a:rPr>
              <a:t>I’ve tried scatter plot with Plotly, but it didn’t work. </a:t>
            </a:r>
          </a:p>
        </p:txBody>
      </p:sp>
      <p:sp>
        <p:nvSpPr>
          <p:cNvPr id="4" name="Slide Number Placeholder 3">
            <a:extLst>
              <a:ext uri="{FF2B5EF4-FFF2-40B4-BE49-F238E27FC236}">
                <a16:creationId xmlns:a16="http://schemas.microsoft.com/office/drawing/2014/main" id="{630D614D-C3BC-4917-BB42-F162304F6B50}"/>
              </a:ext>
            </a:extLst>
          </p:cNvPr>
          <p:cNvSpPr>
            <a:spLocks noGrp="1"/>
          </p:cNvSpPr>
          <p:nvPr>
            <p:ph type="sldNum" sz="quarter" idx="12"/>
          </p:nvPr>
        </p:nvSpPr>
        <p:spPr/>
        <p:txBody>
          <a:bodyPr/>
          <a:lstStyle/>
          <a:p>
            <a:fld id="{2DC2F024-A238-45BF-ADA2-22669CCBF7AE}" type="slidenum">
              <a:rPr lang="en-US" smtClean="0"/>
              <a:t>24</a:t>
            </a:fld>
            <a:endParaRPr lang="en-US"/>
          </a:p>
        </p:txBody>
      </p:sp>
      <p:pic>
        <p:nvPicPr>
          <p:cNvPr id="10" name="Picture 9">
            <a:extLst>
              <a:ext uri="{FF2B5EF4-FFF2-40B4-BE49-F238E27FC236}">
                <a16:creationId xmlns:a16="http://schemas.microsoft.com/office/drawing/2014/main" id="{9BE5153D-87BC-47AA-8EA2-8052707FC1BB}"/>
              </a:ext>
            </a:extLst>
          </p:cNvPr>
          <p:cNvPicPr>
            <a:picLocks noChangeAspect="1"/>
          </p:cNvPicPr>
          <p:nvPr/>
        </p:nvPicPr>
        <p:blipFill rotWithShape="1">
          <a:blip r:embed="rId2"/>
          <a:srcRect l="18992" t="79032" r="55843" b="12685"/>
          <a:stretch/>
        </p:blipFill>
        <p:spPr>
          <a:xfrm>
            <a:off x="8007526" y="4819822"/>
            <a:ext cx="3068195" cy="567765"/>
          </a:xfrm>
          <a:prstGeom prst="rect">
            <a:avLst/>
          </a:prstGeom>
          <a:ln>
            <a:solidFill>
              <a:srgbClr val="69745D"/>
            </a:solidFill>
          </a:ln>
        </p:spPr>
      </p:pic>
      <p:grpSp>
        <p:nvGrpSpPr>
          <p:cNvPr id="28" name="Group 27">
            <a:extLst>
              <a:ext uri="{FF2B5EF4-FFF2-40B4-BE49-F238E27FC236}">
                <a16:creationId xmlns:a16="http://schemas.microsoft.com/office/drawing/2014/main" id="{9F5A14DF-9A1D-4729-8305-C43ED6881742}"/>
              </a:ext>
            </a:extLst>
          </p:cNvPr>
          <p:cNvGrpSpPr/>
          <p:nvPr/>
        </p:nvGrpSpPr>
        <p:grpSpPr>
          <a:xfrm>
            <a:off x="633126" y="2767948"/>
            <a:ext cx="7955999" cy="2016003"/>
            <a:chOff x="384970" y="2815863"/>
            <a:chExt cx="7955999" cy="2016003"/>
          </a:xfrm>
        </p:grpSpPr>
        <p:pic>
          <p:nvPicPr>
            <p:cNvPr id="6" name="Picture 5">
              <a:extLst>
                <a:ext uri="{FF2B5EF4-FFF2-40B4-BE49-F238E27FC236}">
                  <a16:creationId xmlns:a16="http://schemas.microsoft.com/office/drawing/2014/main" id="{E2B33B3E-35B1-4E9A-9EF4-E7B991DD2D81}"/>
                </a:ext>
              </a:extLst>
            </p:cNvPr>
            <p:cNvPicPr>
              <a:picLocks noChangeAspect="1"/>
            </p:cNvPicPr>
            <p:nvPr/>
          </p:nvPicPr>
          <p:blipFill rotWithShape="1">
            <a:blip r:embed="rId3"/>
            <a:srcRect l="18750" t="26609" r="15995" b="49307"/>
            <a:stretch/>
          </p:blipFill>
          <p:spPr>
            <a:xfrm>
              <a:off x="384970" y="2815863"/>
              <a:ext cx="7955999" cy="1650878"/>
            </a:xfrm>
            <a:prstGeom prst="rect">
              <a:avLst/>
            </a:prstGeom>
          </p:spPr>
        </p:pic>
        <p:pic>
          <p:nvPicPr>
            <p:cNvPr id="11" name="Picture 10">
              <a:extLst>
                <a:ext uri="{FF2B5EF4-FFF2-40B4-BE49-F238E27FC236}">
                  <a16:creationId xmlns:a16="http://schemas.microsoft.com/office/drawing/2014/main" id="{DF1B6B0B-C7D6-4BEA-A55D-70E436E697D9}"/>
                </a:ext>
              </a:extLst>
            </p:cNvPr>
            <p:cNvPicPr>
              <a:picLocks noChangeAspect="1"/>
            </p:cNvPicPr>
            <p:nvPr/>
          </p:nvPicPr>
          <p:blipFill rotWithShape="1">
            <a:blip r:embed="rId3"/>
            <a:srcRect l="22237" t="86082" r="31451" b="8591"/>
            <a:stretch/>
          </p:blipFill>
          <p:spPr>
            <a:xfrm>
              <a:off x="789418" y="4466741"/>
              <a:ext cx="5646552" cy="365125"/>
            </a:xfrm>
            <a:prstGeom prst="rect">
              <a:avLst/>
            </a:prstGeom>
          </p:spPr>
        </p:pic>
      </p:grpSp>
      <p:sp>
        <p:nvSpPr>
          <p:cNvPr id="27" name="Freeform: Shape 26">
            <a:extLst>
              <a:ext uri="{FF2B5EF4-FFF2-40B4-BE49-F238E27FC236}">
                <a16:creationId xmlns:a16="http://schemas.microsoft.com/office/drawing/2014/main" id="{E8862F77-0BC0-475D-AD66-C375650D1CF0}"/>
              </a:ext>
            </a:extLst>
          </p:cNvPr>
          <p:cNvSpPr/>
          <p:nvPr/>
        </p:nvSpPr>
        <p:spPr>
          <a:xfrm>
            <a:off x="5832233" y="4760730"/>
            <a:ext cx="2016370" cy="446645"/>
          </a:xfrm>
          <a:custGeom>
            <a:avLst/>
            <a:gdLst>
              <a:gd name="connsiteX0" fmla="*/ 0 w 2016370"/>
              <a:gd name="connsiteY0" fmla="*/ 0 h 446645"/>
              <a:gd name="connsiteX1" fmla="*/ 339970 w 2016370"/>
              <a:gd name="connsiteY1" fmla="*/ 445477 h 446645"/>
              <a:gd name="connsiteX2" fmla="*/ 1348154 w 2016370"/>
              <a:gd name="connsiteY2" fmla="*/ 128953 h 446645"/>
              <a:gd name="connsiteX3" fmla="*/ 2016370 w 2016370"/>
              <a:gd name="connsiteY3" fmla="*/ 105507 h 446645"/>
            </a:gdLst>
            <a:ahLst/>
            <a:cxnLst>
              <a:cxn ang="0">
                <a:pos x="connsiteX0" y="connsiteY0"/>
              </a:cxn>
              <a:cxn ang="0">
                <a:pos x="connsiteX1" y="connsiteY1"/>
              </a:cxn>
              <a:cxn ang="0">
                <a:pos x="connsiteX2" y="connsiteY2"/>
              </a:cxn>
              <a:cxn ang="0">
                <a:pos x="connsiteX3" y="connsiteY3"/>
              </a:cxn>
            </a:cxnLst>
            <a:rect l="l" t="t" r="r" b="b"/>
            <a:pathLst>
              <a:path w="2016370" h="446645" extrusionOk="0">
                <a:moveTo>
                  <a:pt x="0" y="0"/>
                </a:moveTo>
                <a:cubicBezTo>
                  <a:pt x="61489" y="185527"/>
                  <a:pt x="119820" y="401091"/>
                  <a:pt x="339970" y="445477"/>
                </a:cubicBezTo>
                <a:cubicBezTo>
                  <a:pt x="582983" y="422521"/>
                  <a:pt x="1069463" y="175567"/>
                  <a:pt x="1348154" y="128953"/>
                </a:cubicBezTo>
                <a:cubicBezTo>
                  <a:pt x="1641386" y="62313"/>
                  <a:pt x="1799864" y="65232"/>
                  <a:pt x="2016370" y="105507"/>
                </a:cubicBezTo>
              </a:path>
            </a:pathLst>
          </a:custGeom>
          <a:ln>
            <a:solidFill>
              <a:srgbClr val="69745D"/>
            </a:solidFill>
            <a:headEnd type="none" w="med" len="med"/>
            <a:tailEnd type="arrow" w="med" len="med"/>
            <a:extLst>
              <a:ext uri="{C807C97D-BFC1-408E-A445-0C87EB9F89A2}">
                <ask:lineSketchStyleProps xmlns:ask="http://schemas.microsoft.com/office/drawing/2018/sketchyshapes" sd="1814893364">
                  <a:custGeom>
                    <a:avLst/>
                    <a:gdLst>
                      <a:gd name="connsiteX0" fmla="*/ 0 w 2016370"/>
                      <a:gd name="connsiteY0" fmla="*/ 0 h 446645"/>
                      <a:gd name="connsiteX1" fmla="*/ 339970 w 2016370"/>
                      <a:gd name="connsiteY1" fmla="*/ 445477 h 446645"/>
                      <a:gd name="connsiteX2" fmla="*/ 1348154 w 2016370"/>
                      <a:gd name="connsiteY2" fmla="*/ 128953 h 446645"/>
                      <a:gd name="connsiteX3" fmla="*/ 2016370 w 2016370"/>
                      <a:gd name="connsiteY3" fmla="*/ 105507 h 446645"/>
                    </a:gdLst>
                    <a:ahLst/>
                    <a:cxnLst>
                      <a:cxn ang="0">
                        <a:pos x="connsiteX0" y="connsiteY0"/>
                      </a:cxn>
                      <a:cxn ang="0">
                        <a:pos x="connsiteX1" y="connsiteY1"/>
                      </a:cxn>
                      <a:cxn ang="0">
                        <a:pos x="connsiteX2" y="connsiteY2"/>
                      </a:cxn>
                      <a:cxn ang="0">
                        <a:pos x="connsiteX3" y="connsiteY3"/>
                      </a:cxn>
                    </a:cxnLst>
                    <a:rect l="l" t="t" r="r" b="b"/>
                    <a:pathLst>
                      <a:path w="2016370" h="446645">
                        <a:moveTo>
                          <a:pt x="0" y="0"/>
                        </a:moveTo>
                        <a:cubicBezTo>
                          <a:pt x="57639" y="211992"/>
                          <a:pt x="115278" y="423985"/>
                          <a:pt x="339970" y="445477"/>
                        </a:cubicBezTo>
                        <a:cubicBezTo>
                          <a:pt x="564662" y="466969"/>
                          <a:pt x="1068754" y="185615"/>
                          <a:pt x="1348154" y="128953"/>
                        </a:cubicBezTo>
                        <a:cubicBezTo>
                          <a:pt x="1627554" y="72291"/>
                          <a:pt x="1821962" y="88899"/>
                          <a:pt x="2016370" y="105507"/>
                        </a:cubicBezTo>
                      </a:path>
                    </a:pathLst>
                  </a:custGeom>
                  <ask:type>
                    <ask:lineSketchFreehan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768CAA6A-8F38-4545-95AB-DD0C5810C38C}"/>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D89784E-3248-43B7-8749-E56E60F15962}"/>
              </a:ext>
            </a:extLst>
          </p:cNvPr>
          <p:cNvPicPr>
            <a:picLocks noChangeAspect="1"/>
          </p:cNvPicPr>
          <p:nvPr/>
        </p:nvPicPr>
        <p:blipFill rotWithShape="1">
          <a:blip r:embed="rId2"/>
          <a:srcRect l="18629" t="14230" r="56206" b="77648"/>
          <a:stretch/>
        </p:blipFill>
        <p:spPr>
          <a:xfrm>
            <a:off x="8007527" y="4227224"/>
            <a:ext cx="3068195" cy="556727"/>
          </a:xfrm>
          <a:prstGeom prst="rect">
            <a:avLst/>
          </a:prstGeom>
          <a:ln>
            <a:solidFill>
              <a:srgbClr val="69745D"/>
            </a:solidFill>
          </a:ln>
        </p:spPr>
      </p:pic>
    </p:spTree>
    <p:extLst>
      <p:ext uri="{BB962C8B-B14F-4D97-AF65-F5344CB8AC3E}">
        <p14:creationId xmlns:p14="http://schemas.microsoft.com/office/powerpoint/2010/main" val="3537215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AD74-D2D1-4070-BD7F-198A04FC5952}"/>
              </a:ext>
            </a:extLst>
          </p:cNvPr>
          <p:cNvSpPr>
            <a:spLocks noGrp="1"/>
          </p:cNvSpPr>
          <p:nvPr>
            <p:ph type="title"/>
          </p:nvPr>
        </p:nvSpPr>
        <p:spPr/>
        <p:txBody>
          <a:bodyPr/>
          <a:lstStyle/>
          <a:p>
            <a:r>
              <a:rPr lang="en-US" altLang="en-US" b="1" u="sng" dirty="0">
                <a:solidFill>
                  <a:srgbClr val="51817B"/>
                </a:solidFill>
                <a:cs typeface="Aldhabi" panose="01000000000000000000" pitchFamily="2" charset="-78"/>
              </a:rPr>
              <a:t>Things I've been tried &amp; didn't work</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FE14B317-EC74-4E7D-A482-1C3411327031}"/>
              </a:ext>
            </a:extLst>
          </p:cNvPr>
          <p:cNvSpPr>
            <a:spLocks noGrp="1"/>
          </p:cNvSpPr>
          <p:nvPr>
            <p:ph idx="1"/>
          </p:nvPr>
        </p:nvSpPr>
        <p:spPr>
          <a:xfrm>
            <a:off x="838200" y="1825625"/>
            <a:ext cx="10153650" cy="881184"/>
          </a:xfrm>
        </p:spPr>
        <p:txBody>
          <a:bodyPr>
            <a:noAutofit/>
          </a:bodyPr>
          <a:lstStyle/>
          <a:p>
            <a:r>
              <a:rPr lang="en-US" sz="2200" dirty="0">
                <a:solidFill>
                  <a:srgbClr val="69745D"/>
                </a:solidFill>
              </a:rPr>
              <a:t>I’ve tried importing ggplot2, but I got error message about the version I used couldn’t satisfy the requirement of ggplot2. </a:t>
            </a:r>
          </a:p>
        </p:txBody>
      </p:sp>
      <p:sp>
        <p:nvSpPr>
          <p:cNvPr id="4" name="Slide Number Placeholder 3">
            <a:extLst>
              <a:ext uri="{FF2B5EF4-FFF2-40B4-BE49-F238E27FC236}">
                <a16:creationId xmlns:a16="http://schemas.microsoft.com/office/drawing/2014/main" id="{630D614D-C3BC-4917-BB42-F162304F6B50}"/>
              </a:ext>
            </a:extLst>
          </p:cNvPr>
          <p:cNvSpPr>
            <a:spLocks noGrp="1"/>
          </p:cNvSpPr>
          <p:nvPr>
            <p:ph type="sldNum" sz="quarter" idx="12"/>
          </p:nvPr>
        </p:nvSpPr>
        <p:spPr/>
        <p:txBody>
          <a:bodyPr/>
          <a:lstStyle/>
          <a:p>
            <a:fld id="{2DC2F024-A238-45BF-ADA2-22669CCBF7AE}" type="slidenum">
              <a:rPr lang="en-US" smtClean="0"/>
              <a:t>25</a:t>
            </a:fld>
            <a:endParaRPr lang="en-US"/>
          </a:p>
        </p:txBody>
      </p:sp>
      <p:grpSp>
        <p:nvGrpSpPr>
          <p:cNvPr id="12" name="Group 11">
            <a:extLst>
              <a:ext uri="{FF2B5EF4-FFF2-40B4-BE49-F238E27FC236}">
                <a16:creationId xmlns:a16="http://schemas.microsoft.com/office/drawing/2014/main" id="{EBF13FA8-4405-4767-AAC7-4A1F0DB3F998}"/>
              </a:ext>
            </a:extLst>
          </p:cNvPr>
          <p:cNvGrpSpPr/>
          <p:nvPr/>
        </p:nvGrpSpPr>
        <p:grpSpPr>
          <a:xfrm>
            <a:off x="2907745" y="2706809"/>
            <a:ext cx="6376509" cy="3277390"/>
            <a:chOff x="4484921" y="2346634"/>
            <a:chExt cx="6376509" cy="3277390"/>
          </a:xfrm>
        </p:grpSpPr>
        <p:pic>
          <p:nvPicPr>
            <p:cNvPr id="13" name="Picture 12">
              <a:extLst>
                <a:ext uri="{FF2B5EF4-FFF2-40B4-BE49-F238E27FC236}">
                  <a16:creationId xmlns:a16="http://schemas.microsoft.com/office/drawing/2014/main" id="{CABDDE0F-67B8-40D8-8C73-0BD6AACA8259}"/>
                </a:ext>
              </a:extLst>
            </p:cNvPr>
            <p:cNvPicPr>
              <a:picLocks noChangeAspect="1"/>
            </p:cNvPicPr>
            <p:nvPr/>
          </p:nvPicPr>
          <p:blipFill rotWithShape="1">
            <a:blip r:embed="rId2"/>
            <a:srcRect l="18684" t="21039" r="34738" b="51212"/>
            <a:stretch/>
          </p:blipFill>
          <p:spPr>
            <a:xfrm>
              <a:off x="4484921" y="2346634"/>
              <a:ext cx="6376509" cy="2135779"/>
            </a:xfrm>
            <a:prstGeom prst="rect">
              <a:avLst/>
            </a:prstGeom>
          </p:spPr>
        </p:pic>
        <p:pic>
          <p:nvPicPr>
            <p:cNvPr id="14" name="Picture 13">
              <a:extLst>
                <a:ext uri="{FF2B5EF4-FFF2-40B4-BE49-F238E27FC236}">
                  <a16:creationId xmlns:a16="http://schemas.microsoft.com/office/drawing/2014/main" id="{11722137-3743-4DC0-B837-42C17A4DD55A}"/>
                </a:ext>
              </a:extLst>
            </p:cNvPr>
            <p:cNvPicPr>
              <a:picLocks noChangeAspect="1"/>
            </p:cNvPicPr>
            <p:nvPr/>
          </p:nvPicPr>
          <p:blipFill rotWithShape="1">
            <a:blip r:embed="rId2"/>
            <a:srcRect l="18684" t="61431" r="31435" b="27046"/>
            <a:stretch/>
          </p:blipFill>
          <p:spPr>
            <a:xfrm>
              <a:off x="4484921" y="4482413"/>
              <a:ext cx="6376509" cy="828141"/>
            </a:xfrm>
            <a:prstGeom prst="rect">
              <a:avLst/>
            </a:prstGeom>
          </p:spPr>
        </p:pic>
        <p:pic>
          <p:nvPicPr>
            <p:cNvPr id="15" name="Picture 14">
              <a:extLst>
                <a:ext uri="{FF2B5EF4-FFF2-40B4-BE49-F238E27FC236}">
                  <a16:creationId xmlns:a16="http://schemas.microsoft.com/office/drawing/2014/main" id="{6AF02AF9-B0A1-4DDB-96C2-06CD325E8926}"/>
                </a:ext>
              </a:extLst>
            </p:cNvPr>
            <p:cNvPicPr>
              <a:picLocks noChangeAspect="1"/>
            </p:cNvPicPr>
            <p:nvPr/>
          </p:nvPicPr>
          <p:blipFill rotWithShape="1">
            <a:blip r:embed="rId2"/>
            <a:srcRect l="18684" t="82425" r="31435" b="12495"/>
            <a:stretch/>
          </p:blipFill>
          <p:spPr>
            <a:xfrm>
              <a:off x="4484921" y="5258899"/>
              <a:ext cx="6376509" cy="365125"/>
            </a:xfrm>
            <a:prstGeom prst="rect">
              <a:avLst/>
            </a:prstGeom>
          </p:spPr>
        </p:pic>
      </p:grpSp>
      <p:sp>
        <p:nvSpPr>
          <p:cNvPr id="16" name="Rectangle 15">
            <a:extLst>
              <a:ext uri="{FF2B5EF4-FFF2-40B4-BE49-F238E27FC236}">
                <a16:creationId xmlns:a16="http://schemas.microsoft.com/office/drawing/2014/main" id="{77CF745C-110E-43FB-9151-A777D873905C}"/>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50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1AF846-C475-4066-87D5-44D6F613CC5D}"/>
              </a:ext>
            </a:extLst>
          </p:cNvPr>
          <p:cNvSpPr/>
          <p:nvPr/>
        </p:nvSpPr>
        <p:spPr>
          <a:xfrm rot="16200000">
            <a:off x="5370988" y="-5370988"/>
            <a:ext cx="1450024" cy="12192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8DF480D-A376-4775-8D12-3BBC7501E919}"/>
              </a:ext>
            </a:extLst>
          </p:cNvPr>
          <p:cNvSpPr>
            <a:spLocks noGrp="1"/>
          </p:cNvSpPr>
          <p:nvPr>
            <p:ph type="title"/>
          </p:nvPr>
        </p:nvSpPr>
        <p:spPr>
          <a:xfrm>
            <a:off x="1698009" y="365126"/>
            <a:ext cx="7772400" cy="1084900"/>
          </a:xfrm>
        </p:spPr>
        <p:txBody>
          <a:bodyPr/>
          <a:lstStyle/>
          <a:p>
            <a:r>
              <a:rPr lang="en-US" altLang="en-US" b="1" u="sng" dirty="0">
                <a:solidFill>
                  <a:srgbClr val="51817B"/>
                </a:solidFill>
                <a:cs typeface="Aldhabi" panose="01000000000000000000" pitchFamily="2" charset="-78"/>
              </a:rPr>
              <a:t>Take-Home Message (conclusion)</a:t>
            </a:r>
            <a:endParaRPr lang="en-US" dirty="0"/>
          </a:p>
        </p:txBody>
      </p:sp>
      <p:sp>
        <p:nvSpPr>
          <p:cNvPr id="6" name="Content Placeholder 5">
            <a:extLst>
              <a:ext uri="{FF2B5EF4-FFF2-40B4-BE49-F238E27FC236}">
                <a16:creationId xmlns:a16="http://schemas.microsoft.com/office/drawing/2014/main" id="{BCB3B83F-ADB7-4754-9A2A-F76D7C09A919}"/>
              </a:ext>
            </a:extLst>
          </p:cNvPr>
          <p:cNvSpPr>
            <a:spLocks noGrp="1"/>
          </p:cNvSpPr>
          <p:nvPr>
            <p:ph idx="1"/>
          </p:nvPr>
        </p:nvSpPr>
        <p:spPr>
          <a:xfrm>
            <a:off x="838200" y="2656651"/>
            <a:ext cx="8756176" cy="3037978"/>
          </a:xfrm>
        </p:spPr>
        <p:txBody>
          <a:bodyPr/>
          <a:lstStyle/>
          <a:p>
            <a:r>
              <a:rPr lang="en-US" sz="2200" dirty="0">
                <a:solidFill>
                  <a:srgbClr val="69745D"/>
                </a:solidFill>
              </a:rPr>
              <a:t>Knowing that most of the tour duration is taking 4 hours or longer, put in your mind how many days you are going to have in your next trip if you want to explore more places and attractions.</a:t>
            </a:r>
          </a:p>
          <a:p>
            <a:endParaRPr lang="en-US" sz="2200" dirty="0">
              <a:solidFill>
                <a:srgbClr val="69745D"/>
              </a:solidFill>
            </a:endParaRPr>
          </a:p>
          <a:p>
            <a:r>
              <a:rPr lang="en-US" sz="2200" dirty="0">
                <a:solidFill>
                  <a:srgbClr val="69745D"/>
                </a:solidFill>
              </a:rPr>
              <a:t>The price will vary based on the tour type, duration &amp; the trip destination. Consider to travel as a group since most of tours price per group is less than tour price per adult.</a:t>
            </a:r>
          </a:p>
        </p:txBody>
      </p:sp>
      <p:sp>
        <p:nvSpPr>
          <p:cNvPr id="4" name="Slide Number Placeholder 3">
            <a:extLst>
              <a:ext uri="{FF2B5EF4-FFF2-40B4-BE49-F238E27FC236}">
                <a16:creationId xmlns:a16="http://schemas.microsoft.com/office/drawing/2014/main" id="{6B67DFFF-84BB-471A-B667-82F2AED931F2}"/>
              </a:ext>
            </a:extLst>
          </p:cNvPr>
          <p:cNvSpPr>
            <a:spLocks noGrp="1"/>
          </p:cNvSpPr>
          <p:nvPr>
            <p:ph type="sldNum" sz="quarter" idx="12"/>
          </p:nvPr>
        </p:nvSpPr>
        <p:spPr/>
        <p:txBody>
          <a:bodyPr/>
          <a:lstStyle/>
          <a:p>
            <a:fld id="{2DC2F024-A238-45BF-ADA2-22669CCBF7AE}" type="slidenum">
              <a:rPr lang="en-US" smtClean="0"/>
              <a:t>26</a:t>
            </a:fld>
            <a:endParaRPr lang="en-US"/>
          </a:p>
        </p:txBody>
      </p:sp>
      <p:pic>
        <p:nvPicPr>
          <p:cNvPr id="9" name="Picture 8">
            <a:extLst>
              <a:ext uri="{FF2B5EF4-FFF2-40B4-BE49-F238E27FC236}">
                <a16:creationId xmlns:a16="http://schemas.microsoft.com/office/drawing/2014/main" id="{0D1FD4A0-4CCA-418A-88F5-5274A4BA80D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6169" b="93831" l="56646" r="75366">
                        <a14:foregroundMark x1="68537" y1="56494" x2="68537" y2="56494"/>
                        <a14:foregroundMark x1="67073" y1="56277" x2="67073" y2="56277"/>
                        <a14:foregroundMark x1="74939" y1="92316" x2="74939" y2="92316"/>
                        <a14:foregroundMark x1="64695" y1="93506" x2="64695" y2="93506"/>
                        <a14:foregroundMark x1="57439" y1="89394" x2="57439" y2="89394"/>
                        <a14:foregroundMark x1="57012" y1="87013" x2="57012" y2="87013"/>
                        <a14:foregroundMark x1="58232" y1="93939" x2="58232" y2="93939"/>
                        <a14:foregroundMark x1="73232" y1="56494" x2="73232" y2="56494"/>
                        <a14:foregroundMark x1="56646" y1="88528" x2="56646" y2="88528"/>
                      </a14:backgroundRemoval>
                    </a14:imgEffect>
                  </a14:imgLayer>
                </a14:imgProps>
              </a:ext>
              <a:ext uri="{28A0092B-C50C-407E-A947-70E740481C1C}">
                <a14:useLocalDpi xmlns:a14="http://schemas.microsoft.com/office/drawing/2010/main" val="0"/>
              </a:ext>
            </a:extLst>
          </a:blip>
          <a:srcRect l="55681" t="52537" r="22399" b="4445"/>
          <a:stretch/>
        </p:blipFill>
        <p:spPr>
          <a:xfrm>
            <a:off x="8821734" y="3429000"/>
            <a:ext cx="2668139" cy="2950193"/>
          </a:xfrm>
          <a:prstGeom prst="rect">
            <a:avLst/>
          </a:prstGeom>
        </p:spPr>
      </p:pic>
      <p:pic>
        <p:nvPicPr>
          <p:cNvPr id="10" name="Picture 9">
            <a:extLst>
              <a:ext uri="{FF2B5EF4-FFF2-40B4-BE49-F238E27FC236}">
                <a16:creationId xmlns:a16="http://schemas.microsoft.com/office/drawing/2014/main" id="{B033FBBE-4DFF-49F8-8E8F-44D9D4D73A1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3355" b="90801" l="63598" r="95122">
                        <a14:foregroundMark x1="69512" y1="85606" x2="69512" y2="85606"/>
                        <a14:foregroundMark x1="66402" y1="88420" x2="66402" y2="88420"/>
                        <a14:foregroundMark x1="64817" y1="90909" x2="64817" y2="90909"/>
                        <a14:foregroundMark x1="63598" y1="86255" x2="63598" y2="86255"/>
                        <a14:foregroundMark x1="94024" y1="75758" x2="94024" y2="75758"/>
                        <a14:foregroundMark x1="85793" y1="71861" x2="85793" y2="71861"/>
                        <a14:foregroundMark x1="82561" y1="53463" x2="82561" y2="53463"/>
                        <a14:foregroundMark x1="84512" y1="72294" x2="88720" y2="73160"/>
                        <a14:foregroundMark x1="86159" y1="72944" x2="82439" y2="69697"/>
                        <a14:foregroundMark x1="95122" y1="70779" x2="94634" y2="67965"/>
                        <a14:foregroundMark x1="67073" y1="70563" x2="67073" y2="68398"/>
                      </a14:backgroundRemoval>
                    </a14:imgEffect>
                  </a14:imgLayer>
                </a14:imgProps>
              </a:ext>
              <a:ext uri="{28A0092B-C50C-407E-A947-70E740481C1C}">
                <a14:useLocalDpi xmlns:a14="http://schemas.microsoft.com/office/drawing/2010/main" val="0"/>
              </a:ext>
            </a:extLst>
          </a:blip>
          <a:srcRect l="62202" t="50448" r="3675" b="6666"/>
          <a:stretch/>
        </p:blipFill>
        <p:spPr>
          <a:xfrm>
            <a:off x="105339" y="907576"/>
            <a:ext cx="1820478" cy="1289090"/>
          </a:xfrm>
          <a:prstGeom prst="rect">
            <a:avLst/>
          </a:prstGeom>
        </p:spPr>
      </p:pic>
    </p:spTree>
    <p:extLst>
      <p:ext uri="{BB962C8B-B14F-4D97-AF65-F5344CB8AC3E}">
        <p14:creationId xmlns:p14="http://schemas.microsoft.com/office/powerpoint/2010/main" val="18942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10D7-ECE5-4FA7-ADC3-4D4FF3193295}"/>
              </a:ext>
            </a:extLst>
          </p:cNvPr>
          <p:cNvSpPr>
            <a:spLocks noGrp="1"/>
          </p:cNvSpPr>
          <p:nvPr>
            <p:ph type="title"/>
          </p:nvPr>
        </p:nvSpPr>
        <p:spPr/>
        <p:txBody>
          <a:bodyPr/>
          <a:lstStyle/>
          <a:p>
            <a:r>
              <a:rPr lang="en-US" altLang="en-US" b="1" u="sng" dirty="0">
                <a:solidFill>
                  <a:srgbClr val="51817B"/>
                </a:solidFill>
                <a:cs typeface="Aldhabi" panose="01000000000000000000" pitchFamily="2" charset="-78"/>
              </a:rPr>
              <a:t>Future development of your project</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708A311A-BE88-4EDF-9440-A884BE677AAF}"/>
              </a:ext>
            </a:extLst>
          </p:cNvPr>
          <p:cNvSpPr>
            <a:spLocks noGrp="1"/>
          </p:cNvSpPr>
          <p:nvPr>
            <p:ph idx="1"/>
          </p:nvPr>
        </p:nvSpPr>
        <p:spPr>
          <a:xfrm>
            <a:off x="838200" y="1733524"/>
            <a:ext cx="10515600" cy="3390952"/>
          </a:xfrm>
        </p:spPr>
        <p:txBody>
          <a:bodyPr>
            <a:normAutofit/>
          </a:bodyPr>
          <a:lstStyle/>
          <a:p>
            <a:r>
              <a:rPr lang="en-US" sz="2200" dirty="0">
                <a:solidFill>
                  <a:srgbClr val="69745D"/>
                </a:solidFill>
              </a:rPr>
              <a:t>Collecting more data</a:t>
            </a:r>
          </a:p>
          <a:p>
            <a:r>
              <a:rPr lang="en-US" sz="2200" dirty="0">
                <a:solidFill>
                  <a:srgbClr val="69745D"/>
                </a:solidFill>
              </a:rPr>
              <a:t>splitting the data based on the unit of tours and having 3 datasets</a:t>
            </a:r>
          </a:p>
          <a:p>
            <a:pPr lvl="1"/>
            <a:r>
              <a:rPr lang="en-US" sz="1800" dirty="0">
                <a:solidFill>
                  <a:srgbClr val="69745D"/>
                </a:solidFill>
              </a:rPr>
              <a:t>Tours in Days </a:t>
            </a:r>
          </a:p>
          <a:p>
            <a:pPr lvl="1"/>
            <a:r>
              <a:rPr lang="en-US" sz="1800" dirty="0">
                <a:solidFill>
                  <a:srgbClr val="69745D"/>
                </a:solidFill>
              </a:rPr>
              <a:t>Tours in Hours</a:t>
            </a:r>
          </a:p>
          <a:p>
            <a:pPr lvl="1"/>
            <a:r>
              <a:rPr lang="en-US" sz="1800" dirty="0">
                <a:solidFill>
                  <a:srgbClr val="69745D"/>
                </a:solidFill>
              </a:rPr>
              <a:t>Tours in Minutes (Short tours)</a:t>
            </a:r>
          </a:p>
          <a:p>
            <a:r>
              <a:rPr lang="en-US" sz="2200" dirty="0">
                <a:solidFill>
                  <a:srgbClr val="69745D"/>
                </a:solidFill>
              </a:rPr>
              <a:t>Make sure collecting more numerical data such as Rate, number of travelers …</a:t>
            </a:r>
          </a:p>
          <a:p>
            <a:r>
              <a:rPr lang="en-US" sz="2200" dirty="0">
                <a:solidFill>
                  <a:srgbClr val="69745D"/>
                </a:solidFill>
              </a:rPr>
              <a:t>Write a blog with my analysis.</a:t>
            </a:r>
          </a:p>
          <a:p>
            <a:r>
              <a:rPr lang="en-US" sz="2200" dirty="0">
                <a:solidFill>
                  <a:srgbClr val="69745D"/>
                </a:solidFill>
              </a:rPr>
              <a:t>Build a recommender system for tours.</a:t>
            </a:r>
          </a:p>
        </p:txBody>
      </p:sp>
      <p:sp>
        <p:nvSpPr>
          <p:cNvPr id="4" name="Slide Number Placeholder 3">
            <a:extLst>
              <a:ext uri="{FF2B5EF4-FFF2-40B4-BE49-F238E27FC236}">
                <a16:creationId xmlns:a16="http://schemas.microsoft.com/office/drawing/2014/main" id="{21FE3DDB-79F7-4961-AB1F-F0268D3FCD57}"/>
              </a:ext>
            </a:extLst>
          </p:cNvPr>
          <p:cNvSpPr>
            <a:spLocks noGrp="1"/>
          </p:cNvSpPr>
          <p:nvPr>
            <p:ph type="sldNum" sz="quarter" idx="12"/>
          </p:nvPr>
        </p:nvSpPr>
        <p:spPr/>
        <p:txBody>
          <a:bodyPr/>
          <a:lstStyle/>
          <a:p>
            <a:fld id="{2DC2F024-A238-45BF-ADA2-22669CCBF7AE}" type="slidenum">
              <a:rPr lang="en-US" smtClean="0"/>
              <a:t>27</a:t>
            </a:fld>
            <a:endParaRPr lang="en-US"/>
          </a:p>
        </p:txBody>
      </p:sp>
      <p:pic>
        <p:nvPicPr>
          <p:cNvPr id="7" name="Picture 6">
            <a:extLst>
              <a:ext uri="{FF2B5EF4-FFF2-40B4-BE49-F238E27FC236}">
                <a16:creationId xmlns:a16="http://schemas.microsoft.com/office/drawing/2014/main" id="{8B81769A-82E0-4AD0-9A37-C5E703703E6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359" b="48052" l="81341" r="92317">
                        <a14:foregroundMark x1="85305" y1="16991" x2="85305" y2="16991"/>
                        <a14:foregroundMark x1="90366" y1="14827" x2="90366" y2="10390"/>
                        <a14:foregroundMark x1="85549" y1="8225" x2="85305" y2="21753"/>
                        <a14:foregroundMark x1="90366" y1="15909" x2="90244" y2="22403"/>
                        <a14:foregroundMark x1="89085" y1="48052" x2="89085" y2="48052"/>
                        <a14:foregroundMark x1="85915" y1="7359" x2="85915" y2="7359"/>
                        <a14:foregroundMark x1="90488" y1="46753" x2="90488" y2="46753"/>
                        <a14:foregroundMark x1="92073" y1="33550" x2="92073" y2="33550"/>
                        <a14:foregroundMark x1="90732" y1="24026" x2="90732" y2="24026"/>
                      </a14:backgroundRemoval>
                    </a14:imgEffect>
                  </a14:imgLayer>
                </a14:imgProps>
              </a:ext>
              <a:ext uri="{28A0092B-C50C-407E-A947-70E740481C1C}">
                <a14:useLocalDpi xmlns:a14="http://schemas.microsoft.com/office/drawing/2010/main" val="0"/>
              </a:ext>
            </a:extLst>
          </a:blip>
          <a:srcRect l="80105" t="3615" r="6179" b="49022"/>
          <a:stretch/>
        </p:blipFill>
        <p:spPr>
          <a:xfrm>
            <a:off x="9991835" y="2743058"/>
            <a:ext cx="1669576" cy="3248167"/>
          </a:xfrm>
          <a:prstGeom prst="rect">
            <a:avLst/>
          </a:prstGeom>
        </p:spPr>
      </p:pic>
      <p:sp>
        <p:nvSpPr>
          <p:cNvPr id="9" name="Rectangle 8">
            <a:extLst>
              <a:ext uri="{FF2B5EF4-FFF2-40B4-BE49-F238E27FC236}">
                <a16:creationId xmlns:a16="http://schemas.microsoft.com/office/drawing/2014/main" id="{A583E0EB-C503-44E3-A902-2B3B10D0FFE6}"/>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8A6816-82BF-4390-ADDF-D4B9238C3E5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009" b="45671" l="8415" r="36220">
                        <a14:foregroundMark x1="9451" y1="28680" x2="9451" y2="28680"/>
                        <a14:foregroundMark x1="8963" y1="34091" x2="8963" y2="34091"/>
                        <a14:foregroundMark x1="10793" y1="44697" x2="10793" y2="44697"/>
                        <a14:foregroundMark x1="14024" y1="45238" x2="14024" y2="45238"/>
                        <a14:foregroundMark x1="11159" y1="45671" x2="11159" y2="45671"/>
                        <a14:foregroundMark x1="8415" y1="29221" x2="8415" y2="29221"/>
                        <a14:foregroundMark x1="31829" y1="30303" x2="32134" y2="15260"/>
                        <a14:foregroundMark x1="35000" y1="17749" x2="35000" y2="17749"/>
                        <a14:foregroundMark x1="36280" y1="12879" x2="36280" y2="12879"/>
                        <a14:foregroundMark x1="26585" y1="8009" x2="26585" y2="8009"/>
                      </a14:backgroundRemoval>
                    </a14:imgEffect>
                  </a14:imgLayer>
                </a14:imgProps>
              </a:ext>
              <a:ext uri="{28A0092B-C50C-407E-A947-70E740481C1C}">
                <a14:useLocalDpi xmlns:a14="http://schemas.microsoft.com/office/drawing/2010/main" val="0"/>
              </a:ext>
            </a:extLst>
          </a:blip>
          <a:srcRect l="6926" t="5871" r="62801" b="52736"/>
          <a:stretch/>
        </p:blipFill>
        <p:spPr>
          <a:xfrm>
            <a:off x="8964314" y="892653"/>
            <a:ext cx="2697097" cy="2077763"/>
          </a:xfrm>
          <a:prstGeom prst="rect">
            <a:avLst/>
          </a:prstGeom>
        </p:spPr>
      </p:pic>
    </p:spTree>
    <p:extLst>
      <p:ext uri="{BB962C8B-B14F-4D97-AF65-F5344CB8AC3E}">
        <p14:creationId xmlns:p14="http://schemas.microsoft.com/office/powerpoint/2010/main" val="19648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D3CB4F-B46E-4960-A406-F58CF55BE661}"/>
              </a:ext>
            </a:extLst>
          </p:cNvPr>
          <p:cNvPicPr>
            <a:picLocks noChangeAspect="1"/>
          </p:cNvPicPr>
          <p:nvPr/>
        </p:nvPicPr>
        <p:blipFill rotWithShape="1">
          <a:blip r:embed="rId2">
            <a:extLst>
              <a:ext uri="{28A0092B-C50C-407E-A947-70E740481C1C}">
                <a14:useLocalDpi xmlns:a14="http://schemas.microsoft.com/office/drawing/2010/main" val="0"/>
              </a:ext>
            </a:extLst>
          </a:blip>
          <a:srcRect l="73191" t="24577" r="9094" b="33632"/>
          <a:stretch/>
        </p:blipFill>
        <p:spPr>
          <a:xfrm>
            <a:off x="9426542" y="2363282"/>
            <a:ext cx="2156346" cy="2866029"/>
          </a:xfrm>
          <a:prstGeom prst="rect">
            <a:avLst/>
          </a:prstGeom>
        </p:spPr>
      </p:pic>
      <p:sp>
        <p:nvSpPr>
          <p:cNvPr id="5" name="Rectangle 4">
            <a:extLst>
              <a:ext uri="{FF2B5EF4-FFF2-40B4-BE49-F238E27FC236}">
                <a16:creationId xmlns:a16="http://schemas.microsoft.com/office/drawing/2014/main" id="{F1F0E2D7-01FB-4C68-B480-0A7760F0D2D2}"/>
              </a:ext>
            </a:extLst>
          </p:cNvPr>
          <p:cNvSpPr/>
          <p:nvPr/>
        </p:nvSpPr>
        <p:spPr>
          <a:xfrm>
            <a:off x="1360715" y="0"/>
            <a:ext cx="2403728"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6621F-49EA-4F14-B749-AEBFC973771D}"/>
              </a:ext>
            </a:extLst>
          </p:cNvPr>
          <p:cNvSpPr>
            <a:spLocks noGrp="1"/>
          </p:cNvSpPr>
          <p:nvPr>
            <p:ph type="title"/>
          </p:nvPr>
        </p:nvSpPr>
        <p:spPr>
          <a:xfrm>
            <a:off x="1284515" y="320675"/>
            <a:ext cx="9220200" cy="1325563"/>
          </a:xfrm>
        </p:spPr>
        <p:txBody>
          <a:bodyPr/>
          <a:lstStyle/>
          <a:p>
            <a:r>
              <a:rPr lang="en-US" altLang="en-US" b="1" u="sng" dirty="0">
                <a:solidFill>
                  <a:srgbClr val="51817B"/>
                </a:solidFill>
                <a:cs typeface="Aldhabi" panose="01000000000000000000" pitchFamily="2" charset="-78"/>
              </a:rPr>
              <a:t>Limitations &amp; problems with my solution</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A474389B-2E25-4D20-85A6-3EE5E9C7477D}"/>
              </a:ext>
            </a:extLst>
          </p:cNvPr>
          <p:cNvSpPr>
            <a:spLocks noGrp="1"/>
          </p:cNvSpPr>
          <p:nvPr>
            <p:ph idx="1"/>
          </p:nvPr>
        </p:nvSpPr>
        <p:spPr>
          <a:xfrm>
            <a:off x="1360715" y="1841500"/>
            <a:ext cx="7747190" cy="3909595"/>
          </a:xfrm>
        </p:spPr>
        <p:txBody>
          <a:bodyPr/>
          <a:lstStyle/>
          <a:p>
            <a:r>
              <a:rPr lang="en-US" sz="2600" b="1" dirty="0">
                <a:solidFill>
                  <a:srgbClr val="69745D"/>
                </a:solidFill>
              </a:rPr>
              <a:t>Limitations</a:t>
            </a:r>
            <a:endParaRPr lang="en-US" sz="2200" b="1" dirty="0">
              <a:solidFill>
                <a:srgbClr val="69745D"/>
              </a:solidFill>
            </a:endParaRPr>
          </a:p>
          <a:p>
            <a:pPr lvl="1"/>
            <a:r>
              <a:rPr lang="en-US" sz="2200" dirty="0">
                <a:solidFill>
                  <a:srgbClr val="69745D"/>
                </a:solidFill>
              </a:rPr>
              <a:t>No column for Rate, since TripAdvisor shows the rate as a circles not a number.</a:t>
            </a:r>
          </a:p>
          <a:p>
            <a:pPr lvl="1"/>
            <a:r>
              <a:rPr lang="en-US" sz="2200" dirty="0">
                <a:solidFill>
                  <a:srgbClr val="69745D"/>
                </a:solidFill>
              </a:rPr>
              <a:t>I have two numerical features only.</a:t>
            </a:r>
          </a:p>
          <a:p>
            <a:pPr lvl="1"/>
            <a:r>
              <a:rPr lang="en-US" sz="2200" dirty="0">
                <a:solidFill>
                  <a:srgbClr val="69745D"/>
                </a:solidFill>
              </a:rPr>
              <a:t>The cancellation feature doesn’t make impact since all the tours are flexible &amp; doesn’t charge for cancellation. </a:t>
            </a:r>
          </a:p>
          <a:p>
            <a:endParaRPr lang="en-US" sz="2200" dirty="0">
              <a:solidFill>
                <a:srgbClr val="69745D"/>
              </a:solidFill>
            </a:endParaRPr>
          </a:p>
          <a:p>
            <a:r>
              <a:rPr lang="en-US" sz="2600" b="1" dirty="0">
                <a:solidFill>
                  <a:srgbClr val="69745D"/>
                </a:solidFill>
              </a:rPr>
              <a:t>Problems</a:t>
            </a:r>
            <a:endParaRPr lang="en-US" sz="2200" b="1" dirty="0">
              <a:solidFill>
                <a:srgbClr val="69745D"/>
              </a:solidFill>
            </a:endParaRPr>
          </a:p>
          <a:p>
            <a:pPr lvl="1"/>
            <a:r>
              <a:rPr lang="en-US" sz="2200" dirty="0">
                <a:solidFill>
                  <a:srgbClr val="69745D"/>
                </a:solidFill>
              </a:rPr>
              <a:t>with plotting, in which I have extreme values that makes reading the plot hard.</a:t>
            </a:r>
          </a:p>
        </p:txBody>
      </p:sp>
      <p:sp>
        <p:nvSpPr>
          <p:cNvPr id="4" name="Slide Number Placeholder 3">
            <a:extLst>
              <a:ext uri="{FF2B5EF4-FFF2-40B4-BE49-F238E27FC236}">
                <a16:creationId xmlns:a16="http://schemas.microsoft.com/office/drawing/2014/main" id="{50EC3C8B-09FB-4205-A948-59F8C4F85BCD}"/>
              </a:ext>
            </a:extLst>
          </p:cNvPr>
          <p:cNvSpPr>
            <a:spLocks noGrp="1"/>
          </p:cNvSpPr>
          <p:nvPr>
            <p:ph type="sldNum" sz="quarter" idx="12"/>
          </p:nvPr>
        </p:nvSpPr>
        <p:spPr/>
        <p:txBody>
          <a:bodyPr/>
          <a:lstStyle/>
          <a:p>
            <a:fld id="{2DC2F024-A238-45BF-ADA2-22669CCBF7AE}" type="slidenum">
              <a:rPr lang="en-US" smtClean="0"/>
              <a:t>28</a:t>
            </a:fld>
            <a:endParaRPr lang="en-US"/>
          </a:p>
        </p:txBody>
      </p:sp>
    </p:spTree>
    <p:extLst>
      <p:ext uri="{BB962C8B-B14F-4D97-AF65-F5344CB8AC3E}">
        <p14:creationId xmlns:p14="http://schemas.microsoft.com/office/powerpoint/2010/main" val="42322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2A63-322B-49A2-9A1F-1611D4AB7340}"/>
              </a:ext>
            </a:extLst>
          </p:cNvPr>
          <p:cNvSpPr>
            <a:spLocks noGrp="1"/>
          </p:cNvSpPr>
          <p:nvPr>
            <p:ph type="title"/>
          </p:nvPr>
        </p:nvSpPr>
        <p:spPr/>
        <p:txBody>
          <a:bodyPr>
            <a:normAutofit/>
          </a:bodyPr>
          <a:lstStyle/>
          <a:p>
            <a:r>
              <a:rPr lang="en-US" b="1" u="sng" dirty="0">
                <a:solidFill>
                  <a:srgbClr val="51817B"/>
                </a:solidFill>
                <a:cs typeface="Aldhabi" panose="01000000000000000000" pitchFamily="2" charset="-78"/>
              </a:rPr>
              <a:t>References:</a:t>
            </a:r>
          </a:p>
        </p:txBody>
      </p:sp>
      <p:sp>
        <p:nvSpPr>
          <p:cNvPr id="8" name="Content Placeholder 7">
            <a:extLst>
              <a:ext uri="{FF2B5EF4-FFF2-40B4-BE49-F238E27FC236}">
                <a16:creationId xmlns:a16="http://schemas.microsoft.com/office/drawing/2014/main" id="{7245E2BE-4A8A-46C0-A89F-E2F90C92E04E}"/>
              </a:ext>
            </a:extLst>
          </p:cNvPr>
          <p:cNvSpPr>
            <a:spLocks noGrp="1"/>
          </p:cNvSpPr>
          <p:nvPr>
            <p:ph idx="1"/>
          </p:nvPr>
        </p:nvSpPr>
        <p:spPr>
          <a:xfrm>
            <a:off x="838200" y="1690688"/>
            <a:ext cx="10515600" cy="4486275"/>
          </a:xfrm>
        </p:spPr>
        <p:txBody>
          <a:bodyPr>
            <a:normAutofit lnSpcReduction="10000"/>
          </a:bodyPr>
          <a:lstStyle/>
          <a:p>
            <a:r>
              <a:rPr lang="en-US" b="1" dirty="0">
                <a:solidFill>
                  <a:srgbClr val="69745D"/>
                </a:solidFill>
              </a:rPr>
              <a:t>Research sources:</a:t>
            </a:r>
            <a:endParaRPr lang="en-US" b="1" dirty="0">
              <a:solidFill>
                <a:srgbClr val="69745D"/>
              </a:solidFill>
              <a:hlinkClick r:id="rId2">
                <a:extLst>
                  <a:ext uri="{A12FA001-AC4F-418D-AE19-62706E023703}">
                    <ahyp:hlinkClr xmlns:ahyp="http://schemas.microsoft.com/office/drawing/2018/hyperlinkcolor" val="tx"/>
                  </a:ext>
                </a:extLst>
              </a:hlinkClick>
            </a:endParaRPr>
          </a:p>
          <a:p>
            <a:pPr lvl="1"/>
            <a:r>
              <a:rPr lang="en-US" sz="2200" dirty="0">
                <a:solidFill>
                  <a:srgbClr val="69745D"/>
                </a:solidFill>
                <a:hlinkClick r:id="rId2">
                  <a:extLst>
                    <a:ext uri="{A12FA001-AC4F-418D-AE19-62706E023703}">
                      <ahyp:hlinkClr xmlns:ahyp="http://schemas.microsoft.com/office/drawing/2018/hyperlinkcolor" val="tx"/>
                    </a:ext>
                  </a:extLst>
                </a:hlinkClick>
              </a:rPr>
              <a:t>Reading and Writing CSV Files in Python</a:t>
            </a:r>
            <a:endParaRPr lang="en-US" sz="2200" dirty="0">
              <a:solidFill>
                <a:srgbClr val="69745D"/>
              </a:solidFill>
            </a:endParaRPr>
          </a:p>
          <a:p>
            <a:pPr lvl="1"/>
            <a:r>
              <a:rPr lang="en-US" sz="2200" dirty="0">
                <a:solidFill>
                  <a:srgbClr val="69745D"/>
                </a:solidFill>
                <a:hlinkClick r:id="rId3">
                  <a:extLst>
                    <a:ext uri="{A12FA001-AC4F-418D-AE19-62706E023703}">
                      <ahyp:hlinkClr xmlns:ahyp="http://schemas.microsoft.com/office/drawing/2018/hyperlinkcolor" val="tx"/>
                    </a:ext>
                  </a:extLst>
                </a:hlinkClick>
              </a:rPr>
              <a:t>How to combine two dataframe in Python – Pandas?</a:t>
            </a:r>
            <a:endParaRPr lang="en-US" sz="2200" dirty="0">
              <a:solidFill>
                <a:srgbClr val="69745D"/>
              </a:solidFill>
            </a:endParaRPr>
          </a:p>
          <a:p>
            <a:pPr lvl="1"/>
            <a:r>
              <a:rPr lang="en-US" sz="2200" dirty="0">
                <a:solidFill>
                  <a:srgbClr val="69745D"/>
                </a:solidFill>
                <a:hlinkClick r:id="rId4">
                  <a:extLst>
                    <a:ext uri="{A12FA001-AC4F-418D-AE19-62706E023703}">
                      <ahyp:hlinkClr xmlns:ahyp="http://schemas.microsoft.com/office/drawing/2018/hyperlinkcolor" val="tx"/>
                    </a:ext>
                  </a:extLst>
                </a:hlinkClick>
              </a:rPr>
              <a:t>Pandas recalculate index after a concatenation</a:t>
            </a:r>
            <a:endParaRPr lang="en-US" sz="2200" dirty="0">
              <a:solidFill>
                <a:srgbClr val="69745D"/>
              </a:solidFill>
            </a:endParaRPr>
          </a:p>
          <a:p>
            <a:pPr lvl="1"/>
            <a:r>
              <a:rPr lang="en-US" sz="2200" dirty="0">
                <a:solidFill>
                  <a:srgbClr val="69745D"/>
                </a:solidFill>
                <a:hlinkClick r:id="rId5">
                  <a:extLst>
                    <a:ext uri="{A12FA001-AC4F-418D-AE19-62706E023703}">
                      <ahyp:hlinkClr xmlns:ahyp="http://schemas.microsoft.com/office/drawing/2018/hyperlinkcolor" val="tx"/>
                    </a:ext>
                  </a:extLst>
                </a:hlinkClick>
              </a:rPr>
              <a:t>Pandas – Split Column by Delimiter</a:t>
            </a:r>
            <a:endParaRPr lang="en-US" sz="2200" dirty="0">
              <a:solidFill>
                <a:srgbClr val="69745D"/>
              </a:solidFill>
            </a:endParaRPr>
          </a:p>
          <a:p>
            <a:pPr lvl="1"/>
            <a:r>
              <a:rPr lang="en-US" sz="2200" dirty="0">
                <a:solidFill>
                  <a:srgbClr val="69745D"/>
                </a:solidFill>
                <a:hlinkClick r:id="rId6">
                  <a:extLst>
                    <a:ext uri="{A12FA001-AC4F-418D-AE19-62706E023703}">
                      <ahyp:hlinkClr xmlns:ahyp="http://schemas.microsoft.com/office/drawing/2018/hyperlinkcolor" val="tx"/>
                    </a:ext>
                  </a:extLst>
                </a:hlinkClick>
              </a:rPr>
              <a:t>Replace nan with the same value of another column</a:t>
            </a:r>
            <a:endParaRPr lang="en-US" sz="2200" dirty="0">
              <a:solidFill>
                <a:srgbClr val="69745D"/>
              </a:solidFill>
            </a:endParaRPr>
          </a:p>
          <a:p>
            <a:pPr lvl="1"/>
            <a:r>
              <a:rPr lang="en-US" sz="2200" dirty="0">
                <a:solidFill>
                  <a:srgbClr val="69745D"/>
                </a:solidFill>
                <a:hlinkClick r:id="rId7">
                  <a:extLst>
                    <a:ext uri="{A12FA001-AC4F-418D-AE19-62706E023703}">
                      <ahyp:hlinkClr xmlns:ahyp="http://schemas.microsoft.com/office/drawing/2018/hyperlinkcolor" val="tx"/>
                    </a:ext>
                  </a:extLst>
                </a:hlinkClick>
              </a:rPr>
              <a:t>Pandas conditional multiplication</a:t>
            </a:r>
            <a:endParaRPr lang="en-US" sz="2200" dirty="0">
              <a:solidFill>
                <a:srgbClr val="69745D"/>
              </a:solidFill>
            </a:endParaRPr>
          </a:p>
          <a:p>
            <a:pPr lvl="1"/>
            <a:r>
              <a:rPr lang="en-US" sz="2200" dirty="0">
                <a:solidFill>
                  <a:srgbClr val="69745D"/>
                </a:solidFill>
                <a:hlinkClick r:id="rId8">
                  <a:extLst>
                    <a:ext uri="{A12FA001-AC4F-418D-AE19-62706E023703}">
                      <ahyp:hlinkClr xmlns:ahyp="http://schemas.microsoft.com/office/drawing/2018/hyperlinkcolor" val="tx"/>
                    </a:ext>
                  </a:extLst>
                </a:hlinkClick>
              </a:rPr>
              <a:t>How to Chan</a:t>
            </a:r>
            <a:r>
              <a:rPr lang="en-US" sz="2200" dirty="0">
                <a:solidFill>
                  <a:srgbClr val="69745D"/>
                </a:solidFill>
                <a:hlinkClick r:id="rId8">
                  <a:extLst>
                    <a:ext uri="{A12FA001-AC4F-418D-AE19-62706E023703}">
                      <ahyp:hlinkClr xmlns:ahyp="http://schemas.microsoft.com/office/drawing/2018/hyperlinkcolor" val="tx"/>
                    </a:ext>
                  </a:extLst>
                </a:hlinkClick>
              </a:rPr>
              <a:t>ge Font Size in Seaborn Plots (With Examples)</a:t>
            </a:r>
            <a:endParaRPr lang="en-US" sz="2200" dirty="0">
              <a:solidFill>
                <a:srgbClr val="69745D"/>
              </a:solidFill>
            </a:endParaRPr>
          </a:p>
          <a:p>
            <a:pPr lvl="1"/>
            <a:r>
              <a:rPr lang="en-US" sz="2200" dirty="0">
                <a:solidFill>
                  <a:srgbClr val="69745D"/>
                </a:solidFill>
                <a:hlinkClick r:id="rId9">
                  <a:extLst>
                    <a:ext uri="{A12FA001-AC4F-418D-AE19-62706E023703}">
                      <ahyp:hlinkClr xmlns:ahyp="http://schemas.microsoft.com/office/drawing/2018/hyperlinkcolor" val="tx"/>
                    </a:ext>
                  </a:extLst>
                </a:hlinkClick>
              </a:rPr>
              <a:t>Creating Interactive Maps with Python</a:t>
            </a:r>
            <a:endParaRPr lang="en-US" sz="2200" dirty="0">
              <a:solidFill>
                <a:srgbClr val="69745D"/>
              </a:solidFill>
            </a:endParaRPr>
          </a:p>
          <a:p>
            <a:pPr lvl="1"/>
            <a:r>
              <a:rPr lang="en-US" sz="2200" dirty="0">
                <a:solidFill>
                  <a:srgbClr val="69745D"/>
                </a:solidFill>
                <a:hlinkClick r:id="rId10">
                  <a:extLst>
                    <a:ext uri="{A12FA001-AC4F-418D-AE19-62706E023703}">
                      <ahyp:hlinkClr xmlns:ahyp="http://schemas.microsoft.com/office/drawing/2018/hyperlinkcolor" val="tx"/>
                    </a:ext>
                  </a:extLst>
                </a:hlinkClick>
              </a:rPr>
              <a:t>pandas create new column based on values from other columns</a:t>
            </a:r>
            <a:endParaRPr lang="en-US" sz="2200" dirty="0">
              <a:solidFill>
                <a:srgbClr val="69745D"/>
              </a:solidFill>
            </a:endParaRPr>
          </a:p>
          <a:p>
            <a:pPr lvl="1"/>
            <a:r>
              <a:rPr lang="en-US" sz="2200" dirty="0">
                <a:solidFill>
                  <a:srgbClr val="69745D"/>
                </a:solidFill>
                <a:hlinkClick r:id="rId11">
                  <a:extLst>
                    <a:ext uri="{A12FA001-AC4F-418D-AE19-62706E023703}">
                      <ahyp:hlinkClr xmlns:ahyp="http://schemas.microsoft.com/office/drawing/2018/hyperlinkcolor" val="tx"/>
                    </a:ext>
                  </a:extLst>
                </a:hlinkClick>
              </a:rPr>
              <a:t>How to calculate summary statistics?</a:t>
            </a:r>
            <a:endParaRPr lang="en-US" sz="2200" dirty="0">
              <a:solidFill>
                <a:srgbClr val="69745D"/>
              </a:solidFill>
            </a:endParaRPr>
          </a:p>
          <a:p>
            <a:pPr lvl="1"/>
            <a:r>
              <a:rPr lang="en-US" sz="2200" dirty="0">
                <a:solidFill>
                  <a:srgbClr val="69745D"/>
                </a:solidFill>
                <a:hlinkClick r:id="rId12">
                  <a:extLst>
                    <a:ext uri="{A12FA001-AC4F-418D-AE19-62706E023703}">
                      <ahyp:hlinkClr xmlns:ahyp="http://schemas.microsoft.com/office/drawing/2018/hyperlinkcolor" val="tx"/>
                    </a:ext>
                  </a:extLst>
                </a:hlinkClick>
              </a:rPr>
              <a:t>Python Histograms, Box Plots, &amp; Distributions</a:t>
            </a:r>
            <a:endParaRPr lang="en-US" sz="2200" dirty="0">
              <a:solidFill>
                <a:srgbClr val="69745D"/>
              </a:solidFill>
            </a:endParaRPr>
          </a:p>
          <a:p>
            <a:pPr lvl="1"/>
            <a:endParaRPr lang="en-US" sz="1600" dirty="0"/>
          </a:p>
          <a:p>
            <a:pPr lvl="1"/>
            <a:endParaRPr lang="en-US" sz="1600" dirty="0"/>
          </a:p>
        </p:txBody>
      </p:sp>
      <p:sp>
        <p:nvSpPr>
          <p:cNvPr id="4" name="Slide Number Placeholder 3">
            <a:extLst>
              <a:ext uri="{FF2B5EF4-FFF2-40B4-BE49-F238E27FC236}">
                <a16:creationId xmlns:a16="http://schemas.microsoft.com/office/drawing/2014/main" id="{388CD9B6-97E9-46EA-8BF3-E4AD997469E3}"/>
              </a:ext>
            </a:extLst>
          </p:cNvPr>
          <p:cNvSpPr>
            <a:spLocks noGrp="1"/>
          </p:cNvSpPr>
          <p:nvPr>
            <p:ph type="sldNum" sz="quarter" idx="12"/>
          </p:nvPr>
        </p:nvSpPr>
        <p:spPr/>
        <p:txBody>
          <a:bodyPr/>
          <a:lstStyle/>
          <a:p>
            <a:fld id="{2DC2F024-A238-45BF-ADA2-22669CCBF7AE}" type="slidenum">
              <a:rPr lang="en-US" smtClean="0"/>
              <a:t>29</a:t>
            </a:fld>
            <a:endParaRPr lang="en-US"/>
          </a:p>
        </p:txBody>
      </p:sp>
      <p:sp>
        <p:nvSpPr>
          <p:cNvPr id="11" name="Rectangle 3">
            <a:extLst>
              <a:ext uri="{FF2B5EF4-FFF2-40B4-BE49-F238E27FC236}">
                <a16:creationId xmlns:a16="http://schemas.microsoft.com/office/drawing/2014/main" id="{649B9DE1-16D5-450D-BB29-923D19522050}"/>
              </a:ext>
            </a:extLst>
          </p:cNvPr>
          <p:cNvSpPr>
            <a:spLocks noChangeArrowheads="1"/>
          </p:cNvSpPr>
          <p:nvPr/>
        </p:nvSpPr>
        <p:spPr bwMode="auto">
          <a:xfrm>
            <a:off x="-98425" y="826688"/>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65C0FDCA-01FA-4332-B616-E33F0EDD7377}"/>
              </a:ext>
            </a:extLst>
          </p:cNvPr>
          <p:cNvPicPr>
            <a:picLocks noChangeAspect="1"/>
          </p:cNvPicPr>
          <p:nvPr/>
        </p:nvPicPr>
        <p:blipFill rotWithShape="1">
          <a:blip r:embed="rId13">
            <a:extLst>
              <a:ext uri="{28A0092B-C50C-407E-A947-70E740481C1C}">
                <a14:useLocalDpi xmlns:a14="http://schemas.microsoft.com/office/drawing/2010/main" val="0"/>
              </a:ext>
            </a:extLst>
          </a:blip>
          <a:srcRect l="1040" t="47960" r="77208" b="3681"/>
          <a:stretch/>
        </p:blipFill>
        <p:spPr>
          <a:xfrm>
            <a:off x="7848686" y="2343091"/>
            <a:ext cx="2647665" cy="3316406"/>
          </a:xfrm>
          <a:prstGeom prst="rect">
            <a:avLst/>
          </a:prstGeom>
        </p:spPr>
      </p:pic>
      <p:sp>
        <p:nvSpPr>
          <p:cNvPr id="17" name="Rectangle 16">
            <a:extLst>
              <a:ext uri="{FF2B5EF4-FFF2-40B4-BE49-F238E27FC236}">
                <a16:creationId xmlns:a16="http://schemas.microsoft.com/office/drawing/2014/main" id="{60BD9A16-41D9-49C7-93B3-60A3E4D646A8}"/>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95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019ED-AFCD-4B34-AC77-4BFD287A358F}"/>
              </a:ext>
            </a:extLst>
          </p:cNvPr>
          <p:cNvPicPr>
            <a:picLocks noChangeAspect="1"/>
          </p:cNvPicPr>
          <p:nvPr/>
        </p:nvPicPr>
        <p:blipFill rotWithShape="1">
          <a:blip r:embed="rId3">
            <a:extLst>
              <a:ext uri="{28A0092B-C50C-407E-A947-70E740481C1C}">
                <a14:useLocalDpi xmlns:a14="http://schemas.microsoft.com/office/drawing/2010/main" val="0"/>
              </a:ext>
            </a:extLst>
          </a:blip>
          <a:srcRect l="38359" t="54295" r="26996" b="4312"/>
          <a:stretch/>
        </p:blipFill>
        <p:spPr>
          <a:xfrm>
            <a:off x="6630357" y="2409682"/>
            <a:ext cx="4217159" cy="2838734"/>
          </a:xfrm>
          <a:prstGeom prst="rect">
            <a:avLst/>
          </a:prstGeom>
        </p:spPr>
      </p:pic>
      <p:sp>
        <p:nvSpPr>
          <p:cNvPr id="2" name="Title 1">
            <a:extLst>
              <a:ext uri="{FF2B5EF4-FFF2-40B4-BE49-F238E27FC236}">
                <a16:creationId xmlns:a16="http://schemas.microsoft.com/office/drawing/2014/main" id="{48C03715-1D66-43A6-AC39-D1E2E5D1CFEC}"/>
              </a:ext>
            </a:extLst>
          </p:cNvPr>
          <p:cNvSpPr>
            <a:spLocks noGrp="1"/>
          </p:cNvSpPr>
          <p:nvPr>
            <p:ph type="title"/>
          </p:nvPr>
        </p:nvSpPr>
        <p:spPr>
          <a:xfrm>
            <a:off x="839788" y="1297858"/>
            <a:ext cx="3932237" cy="759542"/>
          </a:xfrm>
        </p:spPr>
        <p:txBody>
          <a:bodyPr/>
          <a:lstStyle/>
          <a:p>
            <a:r>
              <a:rPr kumimoji="0" lang="en-US" altLang="en-US" sz="4400" b="1" i="0" u="sng" strike="noStrike" cap="none" normalizeH="0" baseline="0" dirty="0">
                <a:ln>
                  <a:noFill/>
                </a:ln>
                <a:solidFill>
                  <a:srgbClr val="51817B"/>
                </a:solidFill>
                <a:effectLst/>
                <a:cs typeface="Aldhabi" panose="01000000000000000000" pitchFamily="2" charset="-78"/>
              </a:rPr>
              <a:t>Introduction</a:t>
            </a:r>
            <a:endParaRPr lang="en-US" b="1" u="sng" dirty="0">
              <a:solidFill>
                <a:srgbClr val="51817B"/>
              </a:solidFill>
              <a:cs typeface="Aldhabi" panose="01000000000000000000" pitchFamily="2" charset="-78"/>
            </a:endParaRPr>
          </a:p>
        </p:txBody>
      </p:sp>
      <p:sp>
        <p:nvSpPr>
          <p:cNvPr id="11" name="Text Placeholder 10">
            <a:extLst>
              <a:ext uri="{FF2B5EF4-FFF2-40B4-BE49-F238E27FC236}">
                <a16:creationId xmlns:a16="http://schemas.microsoft.com/office/drawing/2014/main" id="{2E613A5A-B056-48A6-A218-79EBE8A2BFF7}"/>
              </a:ext>
            </a:extLst>
          </p:cNvPr>
          <p:cNvSpPr>
            <a:spLocks noGrp="1"/>
          </p:cNvSpPr>
          <p:nvPr>
            <p:ph type="body" sz="half" idx="2"/>
          </p:nvPr>
        </p:nvSpPr>
        <p:spPr>
          <a:xfrm>
            <a:off x="839788" y="2765320"/>
            <a:ext cx="4850193" cy="2127458"/>
          </a:xfrm>
        </p:spPr>
        <p:txBody>
          <a:bodyPr>
            <a:normAutofit/>
          </a:bodyPr>
          <a:lstStyle/>
          <a:p>
            <a:pPr marL="0" indent="0" algn="ctr">
              <a:buNone/>
            </a:pPr>
            <a:r>
              <a:rPr lang="en-US" sz="2400" dirty="0">
                <a:solidFill>
                  <a:srgbClr val="69745D"/>
                </a:solidFill>
              </a:rPr>
              <a:t>Who doesn't like to travel?</a:t>
            </a:r>
          </a:p>
          <a:p>
            <a:pPr marL="0" indent="0" algn="ctr">
              <a:buNone/>
            </a:pPr>
            <a:endParaRPr lang="en-US" sz="2400" dirty="0">
              <a:solidFill>
                <a:srgbClr val="69745D"/>
              </a:solidFill>
            </a:endParaRPr>
          </a:p>
          <a:p>
            <a:pPr marL="0" indent="0" algn="ctr">
              <a:buNone/>
            </a:pPr>
            <a:r>
              <a:rPr lang="en-US" sz="2400" dirty="0">
                <a:solidFill>
                  <a:srgbClr val="69745D"/>
                </a:solidFill>
              </a:rPr>
              <a:t>Especially for having fun and spending beautiful times exploring new destinations around the world!</a:t>
            </a:r>
          </a:p>
        </p:txBody>
      </p:sp>
      <p:sp>
        <p:nvSpPr>
          <p:cNvPr id="4" name="Slide Number Placeholder 3">
            <a:extLst>
              <a:ext uri="{FF2B5EF4-FFF2-40B4-BE49-F238E27FC236}">
                <a16:creationId xmlns:a16="http://schemas.microsoft.com/office/drawing/2014/main" id="{6824A988-3D1E-448F-8DDB-250603AD14A6}"/>
              </a:ext>
            </a:extLst>
          </p:cNvPr>
          <p:cNvSpPr>
            <a:spLocks noGrp="1"/>
          </p:cNvSpPr>
          <p:nvPr>
            <p:ph type="sldNum" sz="quarter" idx="12"/>
          </p:nvPr>
        </p:nvSpPr>
        <p:spPr/>
        <p:txBody>
          <a:bodyPr/>
          <a:lstStyle/>
          <a:p>
            <a:fld id="{2DC2F024-A238-45BF-ADA2-22669CCBF7AE}" type="slidenum">
              <a:rPr lang="en-US" smtClean="0"/>
              <a:t>3</a:t>
            </a:fld>
            <a:endParaRPr lang="en-US"/>
          </a:p>
        </p:txBody>
      </p:sp>
      <p:sp>
        <p:nvSpPr>
          <p:cNvPr id="13" name="Rectangle 12">
            <a:extLst>
              <a:ext uri="{FF2B5EF4-FFF2-40B4-BE49-F238E27FC236}">
                <a16:creationId xmlns:a16="http://schemas.microsoft.com/office/drawing/2014/main" id="{65EA72FF-C07F-4A6D-AD16-FDE47DB1C27E}"/>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02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FC8E70-5849-465B-89D4-3E1C9080777B}"/>
              </a:ext>
            </a:extLst>
          </p:cNvPr>
          <p:cNvPicPr>
            <a:picLocks noChangeAspect="1"/>
          </p:cNvPicPr>
          <p:nvPr/>
        </p:nvPicPr>
        <p:blipFill rotWithShape="1">
          <a:blip r:embed="rId2">
            <a:extLst>
              <a:ext uri="{28A0092B-C50C-407E-A947-70E740481C1C}">
                <a14:useLocalDpi xmlns:a14="http://schemas.microsoft.com/office/drawing/2010/main" val="0"/>
              </a:ext>
            </a:extLst>
          </a:blip>
          <a:srcRect l="3843" t="53532" r="73004" b="3450"/>
          <a:stretch/>
        </p:blipFill>
        <p:spPr>
          <a:xfrm>
            <a:off x="3621822" y="1451966"/>
            <a:ext cx="2662543" cy="2787183"/>
          </a:xfrm>
          <a:prstGeom prst="rect">
            <a:avLst/>
          </a:prstGeom>
        </p:spPr>
      </p:pic>
      <p:sp>
        <p:nvSpPr>
          <p:cNvPr id="2" name="Title 1">
            <a:extLst>
              <a:ext uri="{FF2B5EF4-FFF2-40B4-BE49-F238E27FC236}">
                <a16:creationId xmlns:a16="http://schemas.microsoft.com/office/drawing/2014/main" id="{424AE250-4B00-42A9-9537-98A041797E90}"/>
              </a:ext>
            </a:extLst>
          </p:cNvPr>
          <p:cNvSpPr>
            <a:spLocks noGrp="1"/>
          </p:cNvSpPr>
          <p:nvPr>
            <p:ph type="title"/>
          </p:nvPr>
        </p:nvSpPr>
        <p:spPr>
          <a:xfrm>
            <a:off x="836612" y="2354239"/>
            <a:ext cx="3932237" cy="1600200"/>
          </a:xfrm>
        </p:spPr>
        <p:txBody>
          <a:bodyPr>
            <a:normAutofit/>
          </a:bodyPr>
          <a:lstStyle/>
          <a:p>
            <a:pPr algn="ctr"/>
            <a:r>
              <a:rPr lang="en-US" sz="6600" b="1" dirty="0">
                <a:solidFill>
                  <a:srgbClr val="51817B"/>
                </a:solidFill>
                <a:cs typeface="Aldhabi" panose="01000000000000000000" pitchFamily="2" charset="-78"/>
              </a:rPr>
              <a:t>Q&amp;A</a:t>
            </a:r>
          </a:p>
        </p:txBody>
      </p:sp>
      <p:sp>
        <p:nvSpPr>
          <p:cNvPr id="5" name="Content Placeholder 4">
            <a:extLst>
              <a:ext uri="{FF2B5EF4-FFF2-40B4-BE49-F238E27FC236}">
                <a16:creationId xmlns:a16="http://schemas.microsoft.com/office/drawing/2014/main" id="{7B0D0EE9-DAA3-4F47-A4CE-DAE3525CA8E6}"/>
              </a:ext>
            </a:extLst>
          </p:cNvPr>
          <p:cNvSpPr>
            <a:spLocks noGrp="1"/>
          </p:cNvSpPr>
          <p:nvPr>
            <p:ph idx="1"/>
          </p:nvPr>
        </p:nvSpPr>
        <p:spPr>
          <a:xfrm>
            <a:off x="7092287" y="2264509"/>
            <a:ext cx="4153469" cy="2328981"/>
          </a:xfrm>
          <a:ln>
            <a:noFill/>
          </a:ln>
        </p:spPr>
        <p:txBody>
          <a:bodyPr>
            <a:normAutofit/>
          </a:bodyPr>
          <a:lstStyle/>
          <a:p>
            <a:pPr marL="0" indent="0">
              <a:buNone/>
            </a:pPr>
            <a:r>
              <a:rPr lang="en-US" b="1" dirty="0">
                <a:solidFill>
                  <a:srgbClr val="69745D"/>
                </a:solidFill>
              </a:rPr>
              <a:t>Special Thanks</a:t>
            </a:r>
          </a:p>
          <a:p>
            <a:r>
              <a:rPr lang="en-US" sz="2000" dirty="0">
                <a:solidFill>
                  <a:srgbClr val="69745D"/>
                </a:solidFill>
              </a:rPr>
              <a:t> Dr. Rick Scavetta</a:t>
            </a:r>
          </a:p>
          <a:p>
            <a:r>
              <a:rPr lang="en-US" sz="2000" dirty="0">
                <a:solidFill>
                  <a:srgbClr val="69745D"/>
                </a:solidFill>
              </a:rPr>
              <a:t>Lujain Felemban</a:t>
            </a:r>
          </a:p>
          <a:p>
            <a:r>
              <a:rPr lang="en-US" sz="2000" dirty="0">
                <a:solidFill>
                  <a:srgbClr val="69745D"/>
                </a:solidFill>
              </a:rPr>
              <a:t>Sarah Alharbi</a:t>
            </a:r>
          </a:p>
          <a:p>
            <a:r>
              <a:rPr lang="en-US" sz="2000" dirty="0">
                <a:solidFill>
                  <a:srgbClr val="69745D"/>
                </a:solidFill>
              </a:rPr>
              <a:t>My colleagues</a:t>
            </a:r>
          </a:p>
        </p:txBody>
      </p:sp>
      <p:sp>
        <p:nvSpPr>
          <p:cNvPr id="4" name="Slide Number Placeholder 3">
            <a:extLst>
              <a:ext uri="{FF2B5EF4-FFF2-40B4-BE49-F238E27FC236}">
                <a16:creationId xmlns:a16="http://schemas.microsoft.com/office/drawing/2014/main" id="{AF9476DC-9EF2-428F-8AFB-756B9B86EC7B}"/>
              </a:ext>
            </a:extLst>
          </p:cNvPr>
          <p:cNvSpPr>
            <a:spLocks noGrp="1"/>
          </p:cNvSpPr>
          <p:nvPr>
            <p:ph type="sldNum" sz="quarter" idx="12"/>
          </p:nvPr>
        </p:nvSpPr>
        <p:spPr/>
        <p:txBody>
          <a:bodyPr/>
          <a:lstStyle/>
          <a:p>
            <a:fld id="{2DC2F024-A238-45BF-ADA2-22669CCBF7AE}" type="slidenum">
              <a:rPr lang="en-US" smtClean="0"/>
              <a:t>30</a:t>
            </a:fld>
            <a:endParaRPr lang="en-US"/>
          </a:p>
        </p:txBody>
      </p:sp>
      <p:cxnSp>
        <p:nvCxnSpPr>
          <p:cNvPr id="9" name="Straight Connector 8">
            <a:extLst>
              <a:ext uri="{FF2B5EF4-FFF2-40B4-BE49-F238E27FC236}">
                <a16:creationId xmlns:a16="http://schemas.microsoft.com/office/drawing/2014/main" id="{EF6F09B1-6501-4657-94E9-9A6D72B6A764}"/>
              </a:ext>
            </a:extLst>
          </p:cNvPr>
          <p:cNvCxnSpPr/>
          <p:nvPr/>
        </p:nvCxnSpPr>
        <p:spPr>
          <a:xfrm>
            <a:off x="6723797" y="1286301"/>
            <a:ext cx="0" cy="4572000"/>
          </a:xfrm>
          <a:prstGeom prst="line">
            <a:avLst/>
          </a:prstGeom>
          <a:ln>
            <a:solidFill>
              <a:srgbClr val="69745D"/>
            </a:solidFill>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53DE68D2-31DA-4FAD-BECF-D0A51E162117}"/>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905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F096-5688-4D71-A97E-CD60BD859869}"/>
              </a:ext>
            </a:extLst>
          </p:cNvPr>
          <p:cNvSpPr>
            <a:spLocks noGrp="1"/>
          </p:cNvSpPr>
          <p:nvPr>
            <p:ph type="title"/>
          </p:nvPr>
        </p:nvSpPr>
        <p:spPr/>
        <p:txBody>
          <a:bodyPr>
            <a:normAutofit/>
          </a:bodyPr>
          <a:lstStyle/>
          <a:p>
            <a:r>
              <a:rPr lang="en-US" sz="3600" b="1" u="sng" dirty="0">
                <a:solidFill>
                  <a:srgbClr val="51817B"/>
                </a:solidFill>
                <a:cs typeface="Aldhabi" panose="01000000000000000000" pitchFamily="2" charset="-78"/>
              </a:rPr>
              <a:t>Challenges I faced in working on initial idea</a:t>
            </a:r>
          </a:p>
        </p:txBody>
      </p:sp>
      <p:sp>
        <p:nvSpPr>
          <p:cNvPr id="3" name="Slide Number Placeholder 2">
            <a:extLst>
              <a:ext uri="{FF2B5EF4-FFF2-40B4-BE49-F238E27FC236}">
                <a16:creationId xmlns:a16="http://schemas.microsoft.com/office/drawing/2014/main" id="{91B8D20E-0E4F-4FF8-8D7B-75E04DFAE919}"/>
              </a:ext>
            </a:extLst>
          </p:cNvPr>
          <p:cNvSpPr>
            <a:spLocks noGrp="1"/>
          </p:cNvSpPr>
          <p:nvPr>
            <p:ph type="sldNum" sz="quarter" idx="12"/>
          </p:nvPr>
        </p:nvSpPr>
        <p:spPr/>
        <p:txBody>
          <a:bodyPr/>
          <a:lstStyle/>
          <a:p>
            <a:fld id="{2DC2F024-A238-45BF-ADA2-22669CCBF7AE}" type="slidenum">
              <a:rPr lang="en-US" smtClean="0"/>
              <a:t>31</a:t>
            </a:fld>
            <a:endParaRPr lang="en-US"/>
          </a:p>
        </p:txBody>
      </p:sp>
      <p:pic>
        <p:nvPicPr>
          <p:cNvPr id="4" name="Picture 3" descr="Graphical user interface, application, Word&#10;&#10;Description automatically generated">
            <a:extLst>
              <a:ext uri="{FF2B5EF4-FFF2-40B4-BE49-F238E27FC236}">
                <a16:creationId xmlns:a16="http://schemas.microsoft.com/office/drawing/2014/main" id="{74B786CC-C673-42C9-8B5C-6A8C58307A82}"/>
              </a:ext>
            </a:extLst>
          </p:cNvPr>
          <p:cNvPicPr>
            <a:picLocks noChangeAspect="1"/>
          </p:cNvPicPr>
          <p:nvPr/>
        </p:nvPicPr>
        <p:blipFill rotWithShape="1">
          <a:blip r:embed="rId2">
            <a:extLst>
              <a:ext uri="{28A0092B-C50C-407E-A947-70E740481C1C}">
                <a14:useLocalDpi xmlns:a14="http://schemas.microsoft.com/office/drawing/2010/main" val="0"/>
              </a:ext>
            </a:extLst>
          </a:blip>
          <a:srcRect l="20597" t="28646" r="48619" b="12108"/>
          <a:stretch/>
        </p:blipFill>
        <p:spPr>
          <a:xfrm>
            <a:off x="1010852" y="2295214"/>
            <a:ext cx="3753134" cy="4061136"/>
          </a:xfrm>
          <a:prstGeom prst="rect">
            <a:avLst/>
          </a:prstGeom>
          <a:ln>
            <a:solidFill>
              <a:schemeClr val="accent1"/>
            </a:solidFill>
          </a:ln>
        </p:spPr>
      </p:pic>
      <p:sp>
        <p:nvSpPr>
          <p:cNvPr id="5" name="TextBox 4">
            <a:extLst>
              <a:ext uri="{FF2B5EF4-FFF2-40B4-BE49-F238E27FC236}">
                <a16:creationId xmlns:a16="http://schemas.microsoft.com/office/drawing/2014/main" id="{D30DD4B1-0BAC-4B90-BFDA-E88A1F9D0794}"/>
              </a:ext>
            </a:extLst>
          </p:cNvPr>
          <p:cNvSpPr txBox="1"/>
          <p:nvPr/>
        </p:nvSpPr>
        <p:spPr>
          <a:xfrm>
            <a:off x="1804837" y="1792896"/>
            <a:ext cx="2165163" cy="400110"/>
          </a:xfrm>
          <a:prstGeom prst="rect">
            <a:avLst/>
          </a:prstGeom>
          <a:noFill/>
          <a:ln>
            <a:noFill/>
          </a:ln>
        </p:spPr>
        <p:txBody>
          <a:bodyPr wrap="square">
            <a:spAutoFit/>
          </a:bodyPr>
          <a:lstStyle/>
          <a:p>
            <a:r>
              <a:rPr lang="en-US" sz="2000" dirty="0">
                <a:solidFill>
                  <a:srgbClr val="69745D"/>
                </a:solidFill>
              </a:rPr>
              <a:t>Not scraping data</a:t>
            </a:r>
          </a:p>
        </p:txBody>
      </p:sp>
      <p:pic>
        <p:nvPicPr>
          <p:cNvPr id="6" name="Picture 5" descr="Graphical user interface, text, application&#10;&#10;Description automatically generated">
            <a:extLst>
              <a:ext uri="{FF2B5EF4-FFF2-40B4-BE49-F238E27FC236}">
                <a16:creationId xmlns:a16="http://schemas.microsoft.com/office/drawing/2014/main" id="{AB991DA4-B937-4C91-A83D-478BB5000140}"/>
              </a:ext>
            </a:extLst>
          </p:cNvPr>
          <p:cNvPicPr>
            <a:picLocks noChangeAspect="1"/>
          </p:cNvPicPr>
          <p:nvPr/>
        </p:nvPicPr>
        <p:blipFill rotWithShape="1">
          <a:blip r:embed="rId3">
            <a:extLst>
              <a:ext uri="{28A0092B-C50C-407E-A947-70E740481C1C}">
                <a14:useLocalDpi xmlns:a14="http://schemas.microsoft.com/office/drawing/2010/main" val="0"/>
              </a:ext>
            </a:extLst>
          </a:blip>
          <a:srcRect l="17812" t="38537" r="48009" b="45914"/>
          <a:stretch/>
        </p:blipFill>
        <p:spPr>
          <a:xfrm>
            <a:off x="5328773" y="3577309"/>
            <a:ext cx="5852375" cy="1496946"/>
          </a:xfrm>
          <a:prstGeom prst="rect">
            <a:avLst/>
          </a:prstGeom>
          <a:ln>
            <a:solidFill>
              <a:schemeClr val="accent1"/>
            </a:solidFill>
          </a:ln>
        </p:spPr>
      </p:pic>
      <p:sp>
        <p:nvSpPr>
          <p:cNvPr id="7" name="TextBox 6">
            <a:extLst>
              <a:ext uri="{FF2B5EF4-FFF2-40B4-BE49-F238E27FC236}">
                <a16:creationId xmlns:a16="http://schemas.microsoft.com/office/drawing/2014/main" id="{44453E2D-C596-4062-B705-D2D7387F6D99}"/>
              </a:ext>
            </a:extLst>
          </p:cNvPr>
          <p:cNvSpPr txBox="1"/>
          <p:nvPr/>
        </p:nvSpPr>
        <p:spPr>
          <a:xfrm>
            <a:off x="7172378" y="2972392"/>
            <a:ext cx="2165164" cy="400110"/>
          </a:xfrm>
          <a:prstGeom prst="rect">
            <a:avLst/>
          </a:prstGeom>
          <a:noFill/>
          <a:ln>
            <a:noFill/>
          </a:ln>
        </p:spPr>
        <p:txBody>
          <a:bodyPr wrap="square">
            <a:spAutoFit/>
          </a:bodyPr>
          <a:lstStyle/>
          <a:p>
            <a:r>
              <a:rPr lang="en-US" sz="2000" dirty="0">
                <a:solidFill>
                  <a:srgbClr val="69745D"/>
                </a:solidFill>
              </a:rPr>
              <a:t>with BeautifulSoup</a:t>
            </a:r>
          </a:p>
        </p:txBody>
      </p:sp>
    </p:spTree>
    <p:extLst>
      <p:ext uri="{BB962C8B-B14F-4D97-AF65-F5344CB8AC3E}">
        <p14:creationId xmlns:p14="http://schemas.microsoft.com/office/powerpoint/2010/main" val="3759549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B8D20E-0E4F-4FF8-8D7B-75E04DFAE919}"/>
              </a:ext>
            </a:extLst>
          </p:cNvPr>
          <p:cNvSpPr>
            <a:spLocks noGrp="1"/>
          </p:cNvSpPr>
          <p:nvPr>
            <p:ph type="sldNum" sz="quarter" idx="12"/>
          </p:nvPr>
        </p:nvSpPr>
        <p:spPr/>
        <p:txBody>
          <a:bodyPr/>
          <a:lstStyle/>
          <a:p>
            <a:fld id="{2DC2F024-A238-45BF-ADA2-22669CCBF7AE}" type="slidenum">
              <a:rPr lang="en-US" smtClean="0"/>
              <a:t>32</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73EF82BC-315D-4DD8-819A-0A3877BE35CD}"/>
              </a:ext>
            </a:extLst>
          </p:cNvPr>
          <p:cNvPicPr>
            <a:picLocks noChangeAspect="1"/>
          </p:cNvPicPr>
          <p:nvPr/>
        </p:nvPicPr>
        <p:blipFill rotWithShape="1">
          <a:blip r:embed="rId2">
            <a:extLst>
              <a:ext uri="{28A0092B-C50C-407E-A947-70E740481C1C}">
                <a14:useLocalDpi xmlns:a14="http://schemas.microsoft.com/office/drawing/2010/main" val="0"/>
              </a:ext>
            </a:extLst>
          </a:blip>
          <a:srcRect l="18470" t="19488" r="29938" b="8836"/>
          <a:stretch/>
        </p:blipFill>
        <p:spPr>
          <a:xfrm>
            <a:off x="1227182" y="1699988"/>
            <a:ext cx="4427100" cy="3458024"/>
          </a:xfrm>
          <a:prstGeom prst="rect">
            <a:avLst/>
          </a:prstGeom>
          <a:ln>
            <a:solidFill>
              <a:schemeClr val="accent1"/>
            </a:solidFill>
          </a:ln>
        </p:spPr>
      </p:pic>
      <p:pic>
        <p:nvPicPr>
          <p:cNvPr id="9" name="Picture 8" descr="Graphical user interface, text, application, email&#10;&#10;Description automatically generated">
            <a:extLst>
              <a:ext uri="{FF2B5EF4-FFF2-40B4-BE49-F238E27FC236}">
                <a16:creationId xmlns:a16="http://schemas.microsoft.com/office/drawing/2014/main" id="{D4DFB330-7851-4F7F-BE9C-31FD688ABE53}"/>
              </a:ext>
            </a:extLst>
          </p:cNvPr>
          <p:cNvPicPr>
            <a:picLocks noChangeAspect="1"/>
          </p:cNvPicPr>
          <p:nvPr/>
        </p:nvPicPr>
        <p:blipFill rotWithShape="1">
          <a:blip r:embed="rId3">
            <a:extLst>
              <a:ext uri="{28A0092B-C50C-407E-A947-70E740481C1C}">
                <a14:useLocalDpi xmlns:a14="http://schemas.microsoft.com/office/drawing/2010/main" val="0"/>
              </a:ext>
            </a:extLst>
          </a:blip>
          <a:srcRect l="20484" t="33027" r="40440" b="27551"/>
          <a:stretch/>
        </p:blipFill>
        <p:spPr>
          <a:xfrm>
            <a:off x="7015191" y="2248468"/>
            <a:ext cx="4162568" cy="2361063"/>
          </a:xfrm>
          <a:prstGeom prst="rect">
            <a:avLst/>
          </a:prstGeom>
          <a:ln>
            <a:solidFill>
              <a:schemeClr val="accent1"/>
            </a:solidFill>
          </a:ln>
        </p:spPr>
      </p:pic>
      <p:sp>
        <p:nvSpPr>
          <p:cNvPr id="10" name="TextBox 9">
            <a:extLst>
              <a:ext uri="{FF2B5EF4-FFF2-40B4-BE49-F238E27FC236}">
                <a16:creationId xmlns:a16="http://schemas.microsoft.com/office/drawing/2014/main" id="{FBF97651-00F3-4678-9873-250F4120D9CF}"/>
              </a:ext>
            </a:extLst>
          </p:cNvPr>
          <p:cNvSpPr txBox="1"/>
          <p:nvPr/>
        </p:nvSpPr>
        <p:spPr>
          <a:xfrm>
            <a:off x="8141734" y="1848358"/>
            <a:ext cx="1909481" cy="400110"/>
          </a:xfrm>
          <a:prstGeom prst="rect">
            <a:avLst/>
          </a:prstGeom>
          <a:noFill/>
          <a:ln>
            <a:noFill/>
          </a:ln>
        </p:spPr>
        <p:txBody>
          <a:bodyPr wrap="square">
            <a:spAutoFit/>
          </a:bodyPr>
          <a:lstStyle/>
          <a:p>
            <a:r>
              <a:rPr lang="en-US" sz="2000" dirty="0">
                <a:solidFill>
                  <a:srgbClr val="69745D"/>
                </a:solidFill>
              </a:rPr>
              <a:t>Outside the loop</a:t>
            </a:r>
          </a:p>
        </p:txBody>
      </p:sp>
      <p:sp>
        <p:nvSpPr>
          <p:cNvPr id="11" name="TextBox 10">
            <a:extLst>
              <a:ext uri="{FF2B5EF4-FFF2-40B4-BE49-F238E27FC236}">
                <a16:creationId xmlns:a16="http://schemas.microsoft.com/office/drawing/2014/main" id="{5EB26D9E-1C2F-4A89-8D43-72A2B1821455}"/>
              </a:ext>
            </a:extLst>
          </p:cNvPr>
          <p:cNvSpPr txBox="1"/>
          <p:nvPr/>
        </p:nvSpPr>
        <p:spPr>
          <a:xfrm>
            <a:off x="2535063" y="1269794"/>
            <a:ext cx="1784443" cy="400110"/>
          </a:xfrm>
          <a:prstGeom prst="rect">
            <a:avLst/>
          </a:prstGeom>
          <a:noFill/>
          <a:ln>
            <a:noFill/>
          </a:ln>
        </p:spPr>
        <p:txBody>
          <a:bodyPr wrap="square">
            <a:spAutoFit/>
          </a:bodyPr>
          <a:lstStyle/>
          <a:p>
            <a:r>
              <a:rPr lang="en-US" sz="2000" dirty="0">
                <a:solidFill>
                  <a:srgbClr val="69745D"/>
                </a:solidFill>
              </a:rPr>
              <a:t>Inside the loop</a:t>
            </a:r>
          </a:p>
        </p:txBody>
      </p:sp>
    </p:spTree>
    <p:extLst>
      <p:ext uri="{BB962C8B-B14F-4D97-AF65-F5344CB8AC3E}">
        <p14:creationId xmlns:p14="http://schemas.microsoft.com/office/powerpoint/2010/main" val="393407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B8D20E-0E4F-4FF8-8D7B-75E04DFAE919}"/>
              </a:ext>
            </a:extLst>
          </p:cNvPr>
          <p:cNvSpPr>
            <a:spLocks noGrp="1"/>
          </p:cNvSpPr>
          <p:nvPr>
            <p:ph type="sldNum" sz="quarter" idx="12"/>
          </p:nvPr>
        </p:nvSpPr>
        <p:spPr/>
        <p:txBody>
          <a:bodyPr/>
          <a:lstStyle/>
          <a:p>
            <a:fld id="{2DC2F024-A238-45BF-ADA2-22669CCBF7AE}" type="slidenum">
              <a:rPr lang="en-US" smtClean="0"/>
              <a:t>33</a:t>
            </a:fld>
            <a:endParaRPr lang="en-US"/>
          </a:p>
        </p:txBody>
      </p:sp>
      <p:sp>
        <p:nvSpPr>
          <p:cNvPr id="10" name="TextBox 9">
            <a:extLst>
              <a:ext uri="{FF2B5EF4-FFF2-40B4-BE49-F238E27FC236}">
                <a16:creationId xmlns:a16="http://schemas.microsoft.com/office/drawing/2014/main" id="{FBF97651-00F3-4678-9873-250F4120D9CF}"/>
              </a:ext>
            </a:extLst>
          </p:cNvPr>
          <p:cNvSpPr txBox="1"/>
          <p:nvPr/>
        </p:nvSpPr>
        <p:spPr>
          <a:xfrm>
            <a:off x="5001282" y="1449725"/>
            <a:ext cx="2855258" cy="400110"/>
          </a:xfrm>
          <a:prstGeom prst="rect">
            <a:avLst/>
          </a:prstGeom>
          <a:noFill/>
          <a:ln>
            <a:noFill/>
          </a:ln>
        </p:spPr>
        <p:txBody>
          <a:bodyPr wrap="square">
            <a:spAutoFit/>
          </a:bodyPr>
          <a:lstStyle/>
          <a:p>
            <a:r>
              <a:rPr lang="en-US" sz="2000" dirty="0">
                <a:solidFill>
                  <a:srgbClr val="69745D"/>
                </a:solidFill>
              </a:rPr>
              <a:t>Repeating the same value </a:t>
            </a:r>
          </a:p>
        </p:txBody>
      </p:sp>
      <p:pic>
        <p:nvPicPr>
          <p:cNvPr id="12" name="Picture 11" descr="Graphical user interface, text, application&#10;&#10;Description automatically generated">
            <a:extLst>
              <a:ext uri="{FF2B5EF4-FFF2-40B4-BE49-F238E27FC236}">
                <a16:creationId xmlns:a16="http://schemas.microsoft.com/office/drawing/2014/main" id="{6EE1A349-E339-41EE-A760-ABA79A4D1677}"/>
              </a:ext>
            </a:extLst>
          </p:cNvPr>
          <p:cNvPicPr>
            <a:picLocks noChangeAspect="1"/>
          </p:cNvPicPr>
          <p:nvPr/>
        </p:nvPicPr>
        <p:blipFill rotWithShape="1">
          <a:blip r:embed="rId2">
            <a:extLst>
              <a:ext uri="{28A0092B-C50C-407E-A947-70E740481C1C}">
                <a14:useLocalDpi xmlns:a14="http://schemas.microsoft.com/office/drawing/2010/main" val="0"/>
              </a:ext>
            </a:extLst>
          </a:blip>
          <a:srcRect l="5112" t="19777" r="50473" b="21444"/>
          <a:stretch/>
        </p:blipFill>
        <p:spPr>
          <a:xfrm>
            <a:off x="1013859" y="2008981"/>
            <a:ext cx="5415052" cy="4029075"/>
          </a:xfrm>
          <a:prstGeom prst="rect">
            <a:avLst/>
          </a:prstGeom>
          <a:ln>
            <a:solidFill>
              <a:schemeClr val="accent1"/>
            </a:solidFill>
          </a:ln>
        </p:spPr>
      </p:pic>
      <p:pic>
        <p:nvPicPr>
          <p:cNvPr id="13" name="Picture 12" descr="Graphical user interface, text, application&#10;&#10;Description automatically generated">
            <a:extLst>
              <a:ext uri="{FF2B5EF4-FFF2-40B4-BE49-F238E27FC236}">
                <a16:creationId xmlns:a16="http://schemas.microsoft.com/office/drawing/2014/main" id="{B429C366-587A-4682-88C4-253F1C183ECC}"/>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t="47891" r="42905" b="14799"/>
          <a:stretch/>
        </p:blipFill>
        <p:spPr>
          <a:xfrm>
            <a:off x="6678706" y="2744786"/>
            <a:ext cx="4675094" cy="2557463"/>
          </a:xfrm>
          <a:prstGeom prst="rect">
            <a:avLst/>
          </a:prstGeom>
          <a:ln>
            <a:solidFill>
              <a:schemeClr val="accent1"/>
            </a:solidFill>
          </a:ln>
        </p:spPr>
      </p:pic>
    </p:spTree>
    <p:extLst>
      <p:ext uri="{BB962C8B-B14F-4D97-AF65-F5344CB8AC3E}">
        <p14:creationId xmlns:p14="http://schemas.microsoft.com/office/powerpoint/2010/main" val="276777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1D7D25-0934-412C-B7F4-DE8C33F2DFB5}"/>
              </a:ext>
            </a:extLst>
          </p:cNvPr>
          <p:cNvPicPr>
            <a:picLocks noChangeAspect="1"/>
          </p:cNvPicPr>
          <p:nvPr/>
        </p:nvPicPr>
        <p:blipFill rotWithShape="1">
          <a:blip r:embed="rId2">
            <a:extLst>
              <a:ext uri="{28A0092B-C50C-407E-A947-70E740481C1C}">
                <a14:useLocalDpi xmlns:a14="http://schemas.microsoft.com/office/drawing/2010/main" val="0"/>
              </a:ext>
            </a:extLst>
          </a:blip>
          <a:srcRect l="1252" t="50000" r="62072" b="2090"/>
          <a:stretch/>
        </p:blipFill>
        <p:spPr>
          <a:xfrm flipH="1">
            <a:off x="838200" y="1432524"/>
            <a:ext cx="3154631" cy="2321791"/>
          </a:xfrm>
          <a:prstGeom prst="rect">
            <a:avLst/>
          </a:prstGeom>
        </p:spPr>
      </p:pic>
      <p:sp>
        <p:nvSpPr>
          <p:cNvPr id="2" name="Title 1">
            <a:extLst>
              <a:ext uri="{FF2B5EF4-FFF2-40B4-BE49-F238E27FC236}">
                <a16:creationId xmlns:a16="http://schemas.microsoft.com/office/drawing/2014/main" id="{75F6CFE5-3D0C-427D-9116-4408E73DC757}"/>
              </a:ext>
            </a:extLst>
          </p:cNvPr>
          <p:cNvSpPr>
            <a:spLocks noGrp="1"/>
          </p:cNvSpPr>
          <p:nvPr>
            <p:ph type="title"/>
          </p:nvPr>
        </p:nvSpPr>
        <p:spPr/>
        <p:txBody>
          <a:bodyPr/>
          <a:lstStyle/>
          <a:p>
            <a:r>
              <a:rPr lang="en-US" altLang="en-US" b="1" u="sng" dirty="0">
                <a:solidFill>
                  <a:srgbClr val="51817B"/>
                </a:solidFill>
                <a:cs typeface="Aldhabi" panose="01000000000000000000" pitchFamily="2" charset="-78"/>
              </a:rPr>
              <a:t>Questions for the project</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3D60A289-C806-4F03-9266-3E1D7645C26B}"/>
              </a:ext>
            </a:extLst>
          </p:cNvPr>
          <p:cNvSpPr>
            <a:spLocks noGrp="1"/>
          </p:cNvSpPr>
          <p:nvPr>
            <p:ph idx="1"/>
          </p:nvPr>
        </p:nvSpPr>
        <p:spPr>
          <a:xfrm>
            <a:off x="2672861" y="3091619"/>
            <a:ext cx="8804428" cy="2333857"/>
          </a:xfrm>
        </p:spPr>
        <p:txBody>
          <a:bodyPr>
            <a:normAutofit/>
          </a:bodyPr>
          <a:lstStyle/>
          <a:p>
            <a:r>
              <a:rPr lang="en-US" sz="2200" dirty="0">
                <a:solidFill>
                  <a:srgbClr val="69745D"/>
                </a:solidFill>
              </a:rPr>
              <a:t>How long most tours are? What is the average tour price for that?</a:t>
            </a:r>
          </a:p>
          <a:p>
            <a:r>
              <a:rPr lang="en-US" sz="2200" dirty="0">
                <a:solidFill>
                  <a:srgbClr val="69745D"/>
                </a:solidFill>
              </a:rPr>
              <a:t>How does the tour duration affect the tour price?</a:t>
            </a:r>
          </a:p>
          <a:p>
            <a:r>
              <a:rPr lang="en-US" sz="2200" dirty="0">
                <a:solidFill>
                  <a:srgbClr val="69745D"/>
                </a:solidFill>
              </a:rPr>
              <a:t>Compare the tours average price of different countries.</a:t>
            </a:r>
          </a:p>
          <a:p>
            <a:r>
              <a:rPr lang="en-US" sz="2200" dirty="0">
                <a:solidFill>
                  <a:srgbClr val="69745D"/>
                </a:solidFill>
              </a:rPr>
              <a:t>Compare distribution of tour price for different cities.</a:t>
            </a:r>
          </a:p>
          <a:p>
            <a:r>
              <a:rPr lang="en-US" sz="2200" dirty="0">
                <a:solidFill>
                  <a:srgbClr val="69745D"/>
                </a:solidFill>
              </a:rPr>
              <a:t>How does the tour type affect the tour price?</a:t>
            </a:r>
          </a:p>
          <a:p>
            <a:endParaRPr lang="en-US" sz="2000" dirty="0"/>
          </a:p>
        </p:txBody>
      </p:sp>
      <p:sp>
        <p:nvSpPr>
          <p:cNvPr id="4" name="Slide Number Placeholder 3">
            <a:extLst>
              <a:ext uri="{FF2B5EF4-FFF2-40B4-BE49-F238E27FC236}">
                <a16:creationId xmlns:a16="http://schemas.microsoft.com/office/drawing/2014/main" id="{62A00D7F-8E9B-46EB-B4E0-3E18A7AC9CD4}"/>
              </a:ext>
            </a:extLst>
          </p:cNvPr>
          <p:cNvSpPr>
            <a:spLocks noGrp="1"/>
          </p:cNvSpPr>
          <p:nvPr>
            <p:ph type="sldNum" sz="quarter" idx="12"/>
          </p:nvPr>
        </p:nvSpPr>
        <p:spPr/>
        <p:txBody>
          <a:bodyPr/>
          <a:lstStyle/>
          <a:p>
            <a:fld id="{2DC2F024-A238-45BF-ADA2-22669CCBF7AE}" type="slidenum">
              <a:rPr lang="en-US" smtClean="0"/>
              <a:t>4</a:t>
            </a:fld>
            <a:endParaRPr lang="en-US"/>
          </a:p>
        </p:txBody>
      </p:sp>
      <p:sp>
        <p:nvSpPr>
          <p:cNvPr id="8" name="Rectangle 7">
            <a:extLst>
              <a:ext uri="{FF2B5EF4-FFF2-40B4-BE49-F238E27FC236}">
                <a16:creationId xmlns:a16="http://schemas.microsoft.com/office/drawing/2014/main" id="{86EA3791-76D2-411A-95E0-BD53D447F021}"/>
              </a:ext>
            </a:extLst>
          </p:cNvPr>
          <p:cNvSpPr/>
          <p:nvPr/>
        </p:nvSpPr>
        <p:spPr>
          <a:xfrm>
            <a:off x="521279" y="510131"/>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98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13DB3-9EA0-4270-9371-E8355B7D9F55}"/>
              </a:ext>
            </a:extLst>
          </p:cNvPr>
          <p:cNvSpPr>
            <a:spLocks noGrp="1"/>
          </p:cNvSpPr>
          <p:nvPr>
            <p:ph type="title"/>
          </p:nvPr>
        </p:nvSpPr>
        <p:spPr/>
        <p:txBody>
          <a:bodyPr/>
          <a:lstStyle/>
          <a:p>
            <a:r>
              <a:rPr lang="en-US" b="1" u="sng" dirty="0">
                <a:solidFill>
                  <a:srgbClr val="51817B"/>
                </a:solidFill>
                <a:cs typeface="Aldhabi" panose="01000000000000000000" pitchFamily="2" charset="-78"/>
                <a:hlinkClick r:id="rId2" action="ppaction://hlinksldjump">
                  <a:extLst>
                    <a:ext uri="{A12FA001-AC4F-418D-AE19-62706E023703}">
                      <ahyp:hlinkClr xmlns:ahyp="http://schemas.microsoft.com/office/drawing/2018/hyperlinkcolor" val="tx"/>
                    </a:ext>
                  </a:extLst>
                </a:hlinkClick>
              </a:rPr>
              <a:t>Source of data</a:t>
            </a:r>
            <a:endParaRPr lang="en-US" b="1" u="sng" dirty="0">
              <a:solidFill>
                <a:srgbClr val="51817B"/>
              </a:solidFill>
              <a:cs typeface="Aldhabi" panose="01000000000000000000" pitchFamily="2" charset="-78"/>
            </a:endParaRPr>
          </a:p>
        </p:txBody>
      </p:sp>
      <p:sp>
        <p:nvSpPr>
          <p:cNvPr id="4" name="Slide Number Placeholder 3">
            <a:extLst>
              <a:ext uri="{FF2B5EF4-FFF2-40B4-BE49-F238E27FC236}">
                <a16:creationId xmlns:a16="http://schemas.microsoft.com/office/drawing/2014/main" id="{FE3608F9-82F6-476E-B757-A3AF7F2A2B0F}"/>
              </a:ext>
            </a:extLst>
          </p:cNvPr>
          <p:cNvSpPr>
            <a:spLocks noGrp="1"/>
          </p:cNvSpPr>
          <p:nvPr>
            <p:ph type="sldNum" sz="quarter" idx="12"/>
          </p:nvPr>
        </p:nvSpPr>
        <p:spPr/>
        <p:txBody>
          <a:bodyPr/>
          <a:lstStyle/>
          <a:p>
            <a:fld id="{2DC2F024-A238-45BF-ADA2-22669CCBF7AE}" type="slidenum">
              <a:rPr lang="en-US" smtClean="0"/>
              <a:t>5</a:t>
            </a:fld>
            <a:endParaRPr lang="en-US"/>
          </a:p>
        </p:txBody>
      </p:sp>
      <p:pic>
        <p:nvPicPr>
          <p:cNvPr id="5126" name="Picture 6">
            <a:extLst>
              <a:ext uri="{FF2B5EF4-FFF2-40B4-BE49-F238E27FC236}">
                <a16:creationId xmlns:a16="http://schemas.microsoft.com/office/drawing/2014/main" id="{05DC30CC-7E3B-493F-AFD7-0B3D827FF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561" y="419264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298DB5-0373-49B5-94CE-C6F79ED794E5}"/>
              </a:ext>
            </a:extLst>
          </p:cNvPr>
          <p:cNvSpPr txBox="1"/>
          <p:nvPr/>
        </p:nvSpPr>
        <p:spPr>
          <a:xfrm>
            <a:off x="838200" y="4429097"/>
            <a:ext cx="1820309" cy="754245"/>
          </a:xfrm>
          <a:prstGeom prst="rect">
            <a:avLst/>
          </a:prstGeom>
          <a:noFill/>
        </p:spPr>
        <p:txBody>
          <a:bodyPr wrap="square">
            <a:spAutoFit/>
          </a:bodyPr>
          <a:lstStyle/>
          <a:p>
            <a:pPr algn="ctr">
              <a:lnSpc>
                <a:spcPct val="70000"/>
              </a:lnSpc>
              <a:spcBef>
                <a:spcPts val="1000"/>
              </a:spcBef>
            </a:pPr>
            <a:r>
              <a:rPr lang="en-US" sz="2400" dirty="0">
                <a:solidFill>
                  <a:srgbClr val="69745D"/>
                </a:solidFill>
              </a:rPr>
              <a:t>Instant Data </a:t>
            </a:r>
          </a:p>
          <a:p>
            <a:pPr algn="ctr">
              <a:lnSpc>
                <a:spcPct val="70000"/>
              </a:lnSpc>
              <a:spcBef>
                <a:spcPts val="1000"/>
              </a:spcBef>
            </a:pPr>
            <a:r>
              <a:rPr lang="en-US" sz="2400" dirty="0">
                <a:solidFill>
                  <a:srgbClr val="69745D"/>
                </a:solidFill>
              </a:rPr>
              <a:t>Scraper</a:t>
            </a:r>
          </a:p>
        </p:txBody>
      </p:sp>
      <p:sp>
        <p:nvSpPr>
          <p:cNvPr id="10" name="TextBox 9">
            <a:extLst>
              <a:ext uri="{FF2B5EF4-FFF2-40B4-BE49-F238E27FC236}">
                <a16:creationId xmlns:a16="http://schemas.microsoft.com/office/drawing/2014/main" id="{DAD83892-2C49-4B33-A1B8-7AC977AA4FD8}"/>
              </a:ext>
            </a:extLst>
          </p:cNvPr>
          <p:cNvSpPr txBox="1"/>
          <p:nvPr/>
        </p:nvSpPr>
        <p:spPr>
          <a:xfrm>
            <a:off x="838201" y="2291098"/>
            <a:ext cx="1820308" cy="461665"/>
          </a:xfrm>
          <a:prstGeom prst="rect">
            <a:avLst/>
          </a:prstGeom>
          <a:noFill/>
        </p:spPr>
        <p:txBody>
          <a:bodyPr wrap="square">
            <a:spAutoFit/>
          </a:bodyPr>
          <a:lstStyle/>
          <a:p>
            <a:pPr algn="ctr"/>
            <a:r>
              <a:rPr lang="en-US" sz="2400" dirty="0">
                <a:solidFill>
                  <a:srgbClr val="69745D"/>
                </a:solidFill>
              </a:rPr>
              <a:t>Tripadvisor</a:t>
            </a:r>
            <a:endParaRPr lang="en-US" sz="3600" dirty="0">
              <a:solidFill>
                <a:srgbClr val="69745D"/>
              </a:solidFill>
            </a:endParaRPr>
          </a:p>
        </p:txBody>
      </p:sp>
      <p:pic>
        <p:nvPicPr>
          <p:cNvPr id="5124" name="Picture 4" descr="Tripadvisor Logo, history, meaning, symbol, PNG">
            <a:extLst>
              <a:ext uri="{FF2B5EF4-FFF2-40B4-BE49-F238E27FC236}">
                <a16:creationId xmlns:a16="http://schemas.microsoft.com/office/drawing/2014/main" id="{99DEB4D0-7468-44DC-88DD-369403894D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441" r="77515" b="29501"/>
          <a:stretch/>
        </p:blipFill>
        <p:spPr bwMode="auto">
          <a:xfrm>
            <a:off x="2772561" y="1753238"/>
            <a:ext cx="1219200" cy="1313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CBD2DD3-B9FA-4302-B8DC-2646C3BAE8A6}"/>
              </a:ext>
            </a:extLst>
          </p:cNvPr>
          <p:cNvPicPr>
            <a:picLocks noChangeAspect="1"/>
          </p:cNvPicPr>
          <p:nvPr/>
        </p:nvPicPr>
        <p:blipFill rotWithShape="1">
          <a:blip r:embed="rId5"/>
          <a:srcRect l="70438" t="35182" r="8815" b="57621"/>
          <a:stretch/>
        </p:blipFill>
        <p:spPr>
          <a:xfrm>
            <a:off x="4245777" y="2159242"/>
            <a:ext cx="2529525" cy="493336"/>
          </a:xfrm>
          <a:prstGeom prst="rect">
            <a:avLst/>
          </a:prstGeom>
        </p:spPr>
      </p:pic>
      <p:pic>
        <p:nvPicPr>
          <p:cNvPr id="12" name="Picture 11">
            <a:extLst>
              <a:ext uri="{FF2B5EF4-FFF2-40B4-BE49-F238E27FC236}">
                <a16:creationId xmlns:a16="http://schemas.microsoft.com/office/drawing/2014/main" id="{30A39076-53FE-47C5-BCB6-1F2E6643B851}"/>
              </a:ext>
            </a:extLst>
          </p:cNvPr>
          <p:cNvPicPr>
            <a:picLocks noChangeAspect="1"/>
          </p:cNvPicPr>
          <p:nvPr/>
        </p:nvPicPr>
        <p:blipFill rotWithShape="1">
          <a:blip r:embed="rId6"/>
          <a:srcRect l="6875" t="44571" r="70625" b="51189"/>
          <a:stretch/>
        </p:blipFill>
        <p:spPr>
          <a:xfrm>
            <a:off x="7003408" y="2262761"/>
            <a:ext cx="2743200" cy="290673"/>
          </a:xfrm>
          <a:prstGeom prst="rect">
            <a:avLst/>
          </a:prstGeom>
        </p:spPr>
      </p:pic>
      <p:pic>
        <p:nvPicPr>
          <p:cNvPr id="14" name="Picture 13">
            <a:extLst>
              <a:ext uri="{FF2B5EF4-FFF2-40B4-BE49-F238E27FC236}">
                <a16:creationId xmlns:a16="http://schemas.microsoft.com/office/drawing/2014/main" id="{847CC29E-D94E-4ECF-90C8-F1522FF6F229}"/>
              </a:ext>
            </a:extLst>
          </p:cNvPr>
          <p:cNvPicPr>
            <a:picLocks noChangeAspect="1"/>
          </p:cNvPicPr>
          <p:nvPr/>
        </p:nvPicPr>
        <p:blipFill rotWithShape="1">
          <a:blip r:embed="rId6"/>
          <a:srcRect l="86250" t="44311" r="7767" b="52304"/>
          <a:stretch/>
        </p:blipFill>
        <p:spPr>
          <a:xfrm>
            <a:off x="9974714" y="2289888"/>
            <a:ext cx="729445" cy="232043"/>
          </a:xfrm>
          <a:prstGeom prst="rect">
            <a:avLst/>
          </a:prstGeom>
        </p:spPr>
      </p:pic>
      <p:cxnSp>
        <p:nvCxnSpPr>
          <p:cNvPr id="16" name="Straight Arrow Connector 15">
            <a:extLst>
              <a:ext uri="{FF2B5EF4-FFF2-40B4-BE49-F238E27FC236}">
                <a16:creationId xmlns:a16="http://schemas.microsoft.com/office/drawing/2014/main" id="{A12868C0-6205-43A1-911B-270CCA609798}"/>
              </a:ext>
            </a:extLst>
          </p:cNvPr>
          <p:cNvCxnSpPr>
            <a:stCxn id="8" idx="3"/>
            <a:endCxn id="12" idx="1"/>
          </p:cNvCxnSpPr>
          <p:nvPr/>
        </p:nvCxnSpPr>
        <p:spPr>
          <a:xfrm>
            <a:off x="6775302" y="2405910"/>
            <a:ext cx="228106" cy="2188"/>
          </a:xfrm>
          <a:prstGeom prst="straightConnector1">
            <a:avLst/>
          </a:prstGeom>
          <a:ln>
            <a:solidFill>
              <a:srgbClr val="51817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5CEAEC8-AC12-4EC6-A106-8B2C1B703CEE}"/>
              </a:ext>
            </a:extLst>
          </p:cNvPr>
          <p:cNvCxnSpPr>
            <a:stCxn id="12" idx="3"/>
            <a:endCxn id="14" idx="1"/>
          </p:cNvCxnSpPr>
          <p:nvPr/>
        </p:nvCxnSpPr>
        <p:spPr>
          <a:xfrm flipV="1">
            <a:off x="9746608" y="2405910"/>
            <a:ext cx="228106" cy="2188"/>
          </a:xfrm>
          <a:prstGeom prst="straightConnector1">
            <a:avLst/>
          </a:prstGeom>
          <a:ln>
            <a:solidFill>
              <a:srgbClr val="51817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3E4F6F-40C3-4CCA-AF80-EF1C8CE5236C}"/>
              </a:ext>
            </a:extLst>
          </p:cNvPr>
          <p:cNvCxnSpPr>
            <a:stCxn id="5124" idx="3"/>
            <a:endCxn id="8" idx="1"/>
          </p:cNvCxnSpPr>
          <p:nvPr/>
        </p:nvCxnSpPr>
        <p:spPr>
          <a:xfrm flipV="1">
            <a:off x="3991761" y="2405910"/>
            <a:ext cx="254016" cy="3975"/>
          </a:xfrm>
          <a:prstGeom prst="straightConnector1">
            <a:avLst/>
          </a:prstGeom>
          <a:ln>
            <a:solidFill>
              <a:srgbClr val="51817B"/>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EEF58F1B-B036-4307-A6BA-02568FD9E1D0}"/>
              </a:ext>
            </a:extLst>
          </p:cNvPr>
          <p:cNvPicPr>
            <a:picLocks noChangeAspect="1"/>
          </p:cNvPicPr>
          <p:nvPr/>
        </p:nvPicPr>
        <p:blipFill rotWithShape="1">
          <a:blip r:embed="rId7"/>
          <a:srcRect l="28407" t="27989" r="20058" b="18655"/>
          <a:stretch/>
        </p:blipFill>
        <p:spPr>
          <a:xfrm>
            <a:off x="4688578" y="3152634"/>
            <a:ext cx="5293622" cy="3081276"/>
          </a:xfrm>
          <a:prstGeom prst="rect">
            <a:avLst/>
          </a:prstGeom>
        </p:spPr>
      </p:pic>
      <p:sp>
        <p:nvSpPr>
          <p:cNvPr id="45" name="Rectangle 44">
            <a:extLst>
              <a:ext uri="{FF2B5EF4-FFF2-40B4-BE49-F238E27FC236}">
                <a16:creationId xmlns:a16="http://schemas.microsoft.com/office/drawing/2014/main" id="{274EA416-180A-480D-80B8-DE72C2D7A5BA}"/>
              </a:ext>
            </a:extLst>
          </p:cNvPr>
          <p:cNvSpPr/>
          <p:nvPr/>
        </p:nvSpPr>
        <p:spPr>
          <a:xfrm>
            <a:off x="409433" y="518615"/>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0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FDD1F4A-5F42-4B96-A543-940BC9901F32}"/>
              </a:ext>
            </a:extLst>
          </p:cNvPr>
          <p:cNvSpPr/>
          <p:nvPr/>
        </p:nvSpPr>
        <p:spPr>
          <a:xfrm>
            <a:off x="1360715" y="0"/>
            <a:ext cx="2403728" cy="6858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13DB3-9EA0-4270-9371-E8355B7D9F55}"/>
              </a:ext>
            </a:extLst>
          </p:cNvPr>
          <p:cNvSpPr>
            <a:spLocks noGrp="1"/>
          </p:cNvSpPr>
          <p:nvPr>
            <p:ph type="title"/>
          </p:nvPr>
        </p:nvSpPr>
        <p:spPr/>
        <p:txBody>
          <a:bodyPr/>
          <a:lstStyle/>
          <a:p>
            <a:r>
              <a:rPr lang="en-US" b="1" u="sng" dirty="0">
                <a:solidFill>
                  <a:srgbClr val="51817B"/>
                </a:solidFill>
                <a:cs typeface="Aldhabi" panose="01000000000000000000" pitchFamily="2" charset="-78"/>
                <a:hlinkClick r:id="rId2" action="ppaction://hlinksldjump">
                  <a:extLst>
                    <a:ext uri="{A12FA001-AC4F-418D-AE19-62706E023703}">
                      <ahyp:hlinkClr xmlns:ahyp="http://schemas.microsoft.com/office/drawing/2018/hyperlinkcolor" val="tx"/>
                    </a:ext>
                  </a:extLst>
                </a:hlinkClick>
              </a:rPr>
              <a:t>Structure of data</a:t>
            </a:r>
            <a:endParaRPr lang="en-US" b="1" u="sng" dirty="0">
              <a:solidFill>
                <a:srgbClr val="51817B"/>
              </a:solidFill>
              <a:cs typeface="Aldhabi" panose="01000000000000000000" pitchFamily="2" charset="-78"/>
            </a:endParaRPr>
          </a:p>
        </p:txBody>
      </p:sp>
      <p:sp>
        <p:nvSpPr>
          <p:cNvPr id="4" name="Slide Number Placeholder 3">
            <a:extLst>
              <a:ext uri="{FF2B5EF4-FFF2-40B4-BE49-F238E27FC236}">
                <a16:creationId xmlns:a16="http://schemas.microsoft.com/office/drawing/2014/main" id="{FE3608F9-82F6-476E-B757-A3AF7F2A2B0F}"/>
              </a:ext>
            </a:extLst>
          </p:cNvPr>
          <p:cNvSpPr>
            <a:spLocks noGrp="1"/>
          </p:cNvSpPr>
          <p:nvPr>
            <p:ph type="sldNum" sz="quarter" idx="12"/>
          </p:nvPr>
        </p:nvSpPr>
        <p:spPr/>
        <p:txBody>
          <a:bodyPr/>
          <a:lstStyle/>
          <a:p>
            <a:fld id="{2DC2F024-A238-45BF-ADA2-22669CCBF7AE}" type="slidenum">
              <a:rPr lang="en-US" smtClean="0"/>
              <a:t>6</a:t>
            </a:fld>
            <a:endParaRPr lang="en-US"/>
          </a:p>
        </p:txBody>
      </p:sp>
      <p:graphicFrame>
        <p:nvGraphicFramePr>
          <p:cNvPr id="7" name="Table 7">
            <a:extLst>
              <a:ext uri="{FF2B5EF4-FFF2-40B4-BE49-F238E27FC236}">
                <a16:creationId xmlns:a16="http://schemas.microsoft.com/office/drawing/2014/main" id="{DA4EE604-06BD-4151-A5CE-432D42D2556A}"/>
              </a:ext>
            </a:extLst>
          </p:cNvPr>
          <p:cNvGraphicFramePr>
            <a:graphicFrameLocks noGrp="1"/>
          </p:cNvGraphicFramePr>
          <p:nvPr>
            <p:extLst>
              <p:ext uri="{D42A27DB-BD31-4B8C-83A1-F6EECF244321}">
                <p14:modId xmlns:p14="http://schemas.microsoft.com/office/powerpoint/2010/main" val="4039033870"/>
              </p:ext>
            </p:extLst>
          </p:nvPr>
        </p:nvGraphicFramePr>
        <p:xfrm>
          <a:off x="1391357" y="1690688"/>
          <a:ext cx="5849258" cy="4450080"/>
        </p:xfrm>
        <a:graphic>
          <a:graphicData uri="http://schemas.openxmlformats.org/drawingml/2006/table">
            <a:tbl>
              <a:tblPr firstRow="1" bandRow="1">
                <a:tableStyleId>{5940675A-B579-460E-94D1-54222C63F5DA}</a:tableStyleId>
              </a:tblPr>
              <a:tblGrid>
                <a:gridCol w="522515">
                  <a:extLst>
                    <a:ext uri="{9D8B030D-6E8A-4147-A177-3AD203B41FA5}">
                      <a16:colId xmlns:a16="http://schemas.microsoft.com/office/drawing/2014/main" val="1314076359"/>
                    </a:ext>
                  </a:extLst>
                </a:gridCol>
                <a:gridCol w="1845329">
                  <a:extLst>
                    <a:ext uri="{9D8B030D-6E8A-4147-A177-3AD203B41FA5}">
                      <a16:colId xmlns:a16="http://schemas.microsoft.com/office/drawing/2014/main" val="1403624622"/>
                    </a:ext>
                  </a:extLst>
                </a:gridCol>
                <a:gridCol w="2046514">
                  <a:extLst>
                    <a:ext uri="{9D8B030D-6E8A-4147-A177-3AD203B41FA5}">
                      <a16:colId xmlns:a16="http://schemas.microsoft.com/office/drawing/2014/main" val="4024885578"/>
                    </a:ext>
                  </a:extLst>
                </a:gridCol>
                <a:gridCol w="1434900">
                  <a:extLst>
                    <a:ext uri="{9D8B030D-6E8A-4147-A177-3AD203B41FA5}">
                      <a16:colId xmlns:a16="http://schemas.microsoft.com/office/drawing/2014/main" val="167314646"/>
                    </a:ext>
                  </a:extLst>
                </a:gridCol>
              </a:tblGrid>
              <a:tr h="370840">
                <a:tc>
                  <a:txBody>
                    <a:bodyPr/>
                    <a:lstStyle/>
                    <a:p>
                      <a:r>
                        <a:rPr lang="en-US" sz="1600" b="0" dirty="0">
                          <a:solidFill>
                            <a:srgbClr val="69745D"/>
                          </a:solidFill>
                          <a:effectLst/>
                          <a:latin typeface="Consolas" panose="020B0609020204030204" pitchFamily="49" charset="0"/>
                        </a:rPr>
                        <a:t>#</a:t>
                      </a:r>
                      <a:endParaRPr lang="en-US" sz="1600" dirty="0">
                        <a:solidFill>
                          <a:srgbClr val="69745D"/>
                        </a:solidFill>
                      </a:endParaRP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9745D"/>
                      </a:solid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Column</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9745D"/>
                      </a:solid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Non-Null Count  </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9745D"/>
                      </a:solid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Dtype</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9745D"/>
                      </a:solidFill>
                      <a:prstDash val="solid"/>
                      <a:round/>
                      <a:headEnd type="none" w="med" len="med"/>
                      <a:tailEnd type="none" w="med" len="med"/>
                    </a:lnB>
                  </a:tcPr>
                </a:tc>
                <a:extLst>
                  <a:ext uri="{0D108BD9-81ED-4DB2-BD59-A6C34878D82A}">
                    <a16:rowId xmlns:a16="http://schemas.microsoft.com/office/drawing/2014/main" val="1907738085"/>
                  </a:ext>
                </a:extLst>
              </a:tr>
              <a:tr h="370840">
                <a:tc>
                  <a:txBody>
                    <a:bodyPr/>
                    <a:lstStyle/>
                    <a:p>
                      <a:r>
                        <a:rPr lang="en-US" sz="1600" b="0" kern="1200" dirty="0">
                          <a:solidFill>
                            <a:srgbClr val="69745D"/>
                          </a:solidFill>
                          <a:effectLst/>
                          <a:latin typeface="Consolas" panose="020B0609020204030204" pitchFamily="49" charset="0"/>
                          <a:ea typeface="+mn-ea"/>
                          <a:cs typeface="+mn-cs"/>
                        </a:rPr>
                        <a:t>0</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Tour</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92926257"/>
                  </a:ext>
                </a:extLst>
              </a:tr>
              <a:tr h="370840">
                <a:tc>
                  <a:txBody>
                    <a:bodyPr/>
                    <a:lstStyle/>
                    <a:p>
                      <a:r>
                        <a:rPr lang="en-US" sz="1600" b="0" kern="1200" dirty="0">
                          <a:solidFill>
                            <a:srgbClr val="69745D"/>
                          </a:solidFill>
                          <a:effectLst/>
                          <a:latin typeface="Consolas" panose="020B0609020204030204" pitchFamily="49" charset="0"/>
                          <a:ea typeface="+mn-ea"/>
                          <a:cs typeface="+mn-cs"/>
                        </a:rPr>
                        <a:t>1</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Type</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25977518"/>
                  </a:ext>
                </a:extLst>
              </a:tr>
              <a:tr h="370840">
                <a:tc>
                  <a:txBody>
                    <a:bodyPr/>
                    <a:lstStyle/>
                    <a:p>
                      <a:r>
                        <a:rPr lang="en-US" sz="1600" b="0" kern="1200" dirty="0">
                          <a:solidFill>
                            <a:srgbClr val="69745D"/>
                          </a:solidFill>
                          <a:effectLst/>
                          <a:latin typeface="Consolas" panose="020B0609020204030204" pitchFamily="49" charset="0"/>
                          <a:ea typeface="+mn-ea"/>
                          <a:cs typeface="+mn-cs"/>
                        </a:rPr>
                        <a:t>2</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Duration</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float32</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85671845"/>
                  </a:ext>
                </a:extLst>
              </a:tr>
              <a:tr h="370840">
                <a:tc>
                  <a:txBody>
                    <a:bodyPr/>
                    <a:lstStyle/>
                    <a:p>
                      <a:r>
                        <a:rPr lang="en-US" sz="1600" b="0" kern="1200" dirty="0">
                          <a:solidFill>
                            <a:srgbClr val="69745D"/>
                          </a:solidFill>
                          <a:effectLst/>
                          <a:latin typeface="Consolas" panose="020B0609020204030204" pitchFamily="49" charset="0"/>
                          <a:ea typeface="+mn-ea"/>
                          <a:cs typeface="+mn-cs"/>
                        </a:rPr>
                        <a:t>3</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Price</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float32</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34985379"/>
                  </a:ext>
                </a:extLst>
              </a:tr>
              <a:tr h="370840">
                <a:tc>
                  <a:txBody>
                    <a:bodyPr/>
                    <a:lstStyle/>
                    <a:p>
                      <a:r>
                        <a:rPr lang="en-US" sz="1600" b="0" kern="1200" dirty="0">
                          <a:solidFill>
                            <a:srgbClr val="69745D"/>
                          </a:solidFill>
                          <a:effectLst/>
                          <a:latin typeface="Consolas" panose="020B0609020204030204" pitchFamily="49" charset="0"/>
                          <a:ea typeface="+mn-ea"/>
                          <a:cs typeface="+mn-cs"/>
                        </a:rPr>
                        <a:t>4</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Price Per</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96379367"/>
                  </a:ext>
                </a:extLst>
              </a:tr>
              <a:tr h="370840">
                <a:tc>
                  <a:txBody>
                    <a:bodyPr/>
                    <a:lstStyle/>
                    <a:p>
                      <a:r>
                        <a:rPr lang="en-US" sz="1600" b="0" kern="1200" dirty="0">
                          <a:solidFill>
                            <a:srgbClr val="69745D"/>
                          </a:solidFill>
                          <a:effectLst/>
                          <a:latin typeface="Consolas" panose="020B0609020204030204" pitchFamily="49" charset="0"/>
                          <a:ea typeface="+mn-ea"/>
                          <a:cs typeface="+mn-cs"/>
                        </a:rPr>
                        <a:t>5</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Cancellation</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87892006"/>
                  </a:ext>
                </a:extLst>
              </a:tr>
              <a:tr h="370840">
                <a:tc>
                  <a:txBody>
                    <a:bodyPr/>
                    <a:lstStyle/>
                    <a:p>
                      <a:r>
                        <a:rPr lang="en-US" sz="1600" b="0" kern="1200" dirty="0">
                          <a:solidFill>
                            <a:srgbClr val="69745D"/>
                          </a:solidFill>
                          <a:effectLst/>
                          <a:latin typeface="Consolas" panose="020B0609020204030204" pitchFamily="49" charset="0"/>
                          <a:ea typeface="+mn-ea"/>
                          <a:cs typeface="+mn-cs"/>
                        </a:rPr>
                        <a:t>6</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Tour By</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71099710"/>
                  </a:ext>
                </a:extLst>
              </a:tr>
              <a:tr h="370840">
                <a:tc>
                  <a:txBody>
                    <a:bodyPr/>
                    <a:lstStyle/>
                    <a:p>
                      <a:r>
                        <a:rPr lang="en-US" sz="1600" b="0" kern="1200" dirty="0">
                          <a:solidFill>
                            <a:srgbClr val="69745D"/>
                          </a:solidFill>
                          <a:effectLst/>
                          <a:latin typeface="Consolas" panose="020B0609020204030204" pitchFamily="49" charset="0"/>
                          <a:ea typeface="+mn-ea"/>
                          <a:cs typeface="+mn-cs"/>
                        </a:rPr>
                        <a:t>7</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City</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79796641"/>
                  </a:ext>
                </a:extLst>
              </a:tr>
              <a:tr h="370840">
                <a:tc>
                  <a:txBody>
                    <a:bodyPr/>
                    <a:lstStyle/>
                    <a:p>
                      <a:r>
                        <a:rPr lang="en-US" sz="1600" b="0" kern="1200" dirty="0">
                          <a:solidFill>
                            <a:srgbClr val="69745D"/>
                          </a:solidFill>
                          <a:effectLst/>
                          <a:latin typeface="Consolas" panose="020B0609020204030204" pitchFamily="49" charset="0"/>
                          <a:ea typeface="+mn-ea"/>
                          <a:cs typeface="+mn-cs"/>
                        </a:rPr>
                        <a:t>8</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Country</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93440335"/>
                  </a:ext>
                </a:extLst>
              </a:tr>
              <a:tr h="370840">
                <a:tc>
                  <a:txBody>
                    <a:bodyPr/>
                    <a:lstStyle/>
                    <a:p>
                      <a:r>
                        <a:rPr lang="en-US" sz="1600" b="0" kern="1200" dirty="0">
                          <a:solidFill>
                            <a:srgbClr val="69745D"/>
                          </a:solidFill>
                          <a:effectLst/>
                          <a:latin typeface="Consolas" panose="020B0609020204030204" pitchFamily="49" charset="0"/>
                          <a:ea typeface="+mn-ea"/>
                          <a:cs typeface="+mn-cs"/>
                        </a:rPr>
                        <a:t>9</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Image</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 </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59491985"/>
                  </a:ext>
                </a:extLst>
              </a:tr>
              <a:tr h="370840">
                <a:tc>
                  <a:txBody>
                    <a:bodyPr/>
                    <a:lstStyle/>
                    <a:p>
                      <a:pPr marL="0" algn="l" defTabSz="914400" rtl="0" eaLnBrk="1" latinLnBrk="0" hangingPunct="1"/>
                      <a:r>
                        <a:rPr lang="en-US" sz="1600" b="0" kern="1200" dirty="0">
                          <a:solidFill>
                            <a:srgbClr val="69745D"/>
                          </a:solidFill>
                          <a:effectLst/>
                          <a:latin typeface="Consolas" panose="020B0609020204030204" pitchFamily="49" charset="0"/>
                          <a:ea typeface="+mn-ea"/>
                          <a:cs typeface="+mn-cs"/>
                        </a:rPr>
                        <a:t>10</a:t>
                      </a:r>
                    </a:p>
                  </a:txBody>
                  <a:tcPr>
                    <a:lnL w="12700" cap="flat" cmpd="sng" algn="ctr">
                      <a:no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Link to agency</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10889 non-null</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solidFill>
                        <a:srgbClr val="69745D"/>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0" dirty="0">
                          <a:solidFill>
                            <a:srgbClr val="69745D"/>
                          </a:solidFill>
                          <a:effectLst/>
                          <a:latin typeface="Consolas" panose="020B0609020204030204" pitchFamily="49" charset="0"/>
                        </a:rPr>
                        <a:t>object</a:t>
                      </a:r>
                      <a:endParaRPr lang="en-US" sz="1600" dirty="0">
                        <a:solidFill>
                          <a:srgbClr val="69745D"/>
                        </a:solidFill>
                      </a:endParaRPr>
                    </a:p>
                  </a:txBody>
                  <a:tcPr>
                    <a:lnL w="12700" cap="flat" cmpd="sng" algn="ctr">
                      <a:solidFill>
                        <a:srgbClr val="69745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3121992"/>
                  </a:ext>
                </a:extLst>
              </a:tr>
            </a:tbl>
          </a:graphicData>
        </a:graphic>
      </p:graphicFrame>
      <p:pic>
        <p:nvPicPr>
          <p:cNvPr id="18" name="Picture 17">
            <a:extLst>
              <a:ext uri="{FF2B5EF4-FFF2-40B4-BE49-F238E27FC236}">
                <a16:creationId xmlns:a16="http://schemas.microsoft.com/office/drawing/2014/main" id="{D3A79310-14FF-4442-8EEC-22C34CC00C9B}"/>
              </a:ext>
            </a:extLst>
          </p:cNvPr>
          <p:cNvPicPr>
            <a:picLocks noChangeAspect="1"/>
          </p:cNvPicPr>
          <p:nvPr/>
        </p:nvPicPr>
        <p:blipFill rotWithShape="1">
          <a:blip r:embed="rId3">
            <a:extLst>
              <a:ext uri="{28A0092B-C50C-407E-A947-70E740481C1C}">
                <a14:useLocalDpi xmlns:a14="http://schemas.microsoft.com/office/drawing/2010/main" val="0"/>
              </a:ext>
            </a:extLst>
          </a:blip>
          <a:srcRect l="77463" t="53864" r="4590" b="4444"/>
          <a:stretch/>
        </p:blipFill>
        <p:spPr>
          <a:xfrm>
            <a:off x="7797760" y="3281562"/>
            <a:ext cx="2184440" cy="2859206"/>
          </a:xfrm>
          <a:prstGeom prst="rect">
            <a:avLst/>
          </a:prstGeom>
        </p:spPr>
      </p:pic>
    </p:spTree>
    <p:extLst>
      <p:ext uri="{BB962C8B-B14F-4D97-AF65-F5344CB8AC3E}">
        <p14:creationId xmlns:p14="http://schemas.microsoft.com/office/powerpoint/2010/main" val="331360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FDD1F4A-5F42-4B96-A543-940BC9901F32}"/>
              </a:ext>
            </a:extLst>
          </p:cNvPr>
          <p:cNvSpPr/>
          <p:nvPr/>
        </p:nvSpPr>
        <p:spPr>
          <a:xfrm rot="16200000">
            <a:off x="4894136" y="-2664440"/>
            <a:ext cx="2403728" cy="12192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13DB3-9EA0-4270-9371-E8355B7D9F55}"/>
              </a:ext>
            </a:extLst>
          </p:cNvPr>
          <p:cNvSpPr>
            <a:spLocks noGrp="1"/>
          </p:cNvSpPr>
          <p:nvPr>
            <p:ph type="title"/>
          </p:nvPr>
        </p:nvSpPr>
        <p:spPr/>
        <p:txBody>
          <a:bodyPr/>
          <a:lstStyle/>
          <a:p>
            <a:r>
              <a:rPr lang="en-US" b="1" u="sng" dirty="0">
                <a:solidFill>
                  <a:srgbClr val="51817B"/>
                </a:solidFill>
                <a:cs typeface="Aldhabi" panose="01000000000000000000" pitchFamily="2" charset="-78"/>
                <a:hlinkClick r:id="rId2" action="ppaction://hlinksldjump">
                  <a:extLst>
                    <a:ext uri="{A12FA001-AC4F-418D-AE19-62706E023703}">
                      <ahyp:hlinkClr xmlns:ahyp="http://schemas.microsoft.com/office/drawing/2018/hyperlinkcolor" val="tx"/>
                    </a:ext>
                  </a:extLst>
                </a:hlinkClick>
              </a:rPr>
              <a:t>Structure of data</a:t>
            </a:r>
            <a:endParaRPr lang="en-US" b="1" u="sng" dirty="0">
              <a:solidFill>
                <a:srgbClr val="51817B"/>
              </a:solidFill>
              <a:cs typeface="Aldhabi" panose="01000000000000000000" pitchFamily="2" charset="-78"/>
            </a:endParaRPr>
          </a:p>
        </p:txBody>
      </p:sp>
      <p:sp>
        <p:nvSpPr>
          <p:cNvPr id="4" name="Slide Number Placeholder 3">
            <a:extLst>
              <a:ext uri="{FF2B5EF4-FFF2-40B4-BE49-F238E27FC236}">
                <a16:creationId xmlns:a16="http://schemas.microsoft.com/office/drawing/2014/main" id="{FE3608F9-82F6-476E-B757-A3AF7F2A2B0F}"/>
              </a:ext>
            </a:extLst>
          </p:cNvPr>
          <p:cNvSpPr>
            <a:spLocks noGrp="1"/>
          </p:cNvSpPr>
          <p:nvPr>
            <p:ph type="sldNum" sz="quarter" idx="12"/>
          </p:nvPr>
        </p:nvSpPr>
        <p:spPr/>
        <p:txBody>
          <a:bodyPr/>
          <a:lstStyle/>
          <a:p>
            <a:fld id="{2DC2F024-A238-45BF-ADA2-22669CCBF7AE}" type="slidenum">
              <a:rPr lang="en-US" smtClean="0"/>
              <a:t>7</a:t>
            </a:fld>
            <a:endParaRPr lang="en-US"/>
          </a:p>
        </p:txBody>
      </p:sp>
      <p:graphicFrame>
        <p:nvGraphicFramePr>
          <p:cNvPr id="8" name="Table 4">
            <a:extLst>
              <a:ext uri="{FF2B5EF4-FFF2-40B4-BE49-F238E27FC236}">
                <a16:creationId xmlns:a16="http://schemas.microsoft.com/office/drawing/2014/main" id="{ED8C48BD-D363-4970-91F3-E605219DD0AB}"/>
              </a:ext>
            </a:extLst>
          </p:cNvPr>
          <p:cNvGraphicFramePr>
            <a:graphicFrameLocks noGrp="1"/>
          </p:cNvGraphicFramePr>
          <p:nvPr>
            <p:extLst>
              <p:ext uri="{D42A27DB-BD31-4B8C-83A1-F6EECF244321}">
                <p14:modId xmlns:p14="http://schemas.microsoft.com/office/powerpoint/2010/main" val="990658666"/>
              </p:ext>
            </p:extLst>
          </p:nvPr>
        </p:nvGraphicFramePr>
        <p:xfrm>
          <a:off x="1291" y="2209327"/>
          <a:ext cx="12192000" cy="2434003"/>
        </p:xfrm>
        <a:graphic>
          <a:graphicData uri="http://schemas.openxmlformats.org/drawingml/2006/table">
            <a:tbl>
              <a:tblPr firstRow="1" bandRow="1">
                <a:tableStyleId>{5940675A-B579-460E-94D1-54222C63F5DA}</a:tableStyleId>
              </a:tblPr>
              <a:tblGrid>
                <a:gridCol w="788643">
                  <a:extLst>
                    <a:ext uri="{9D8B030D-6E8A-4147-A177-3AD203B41FA5}">
                      <a16:colId xmlns:a16="http://schemas.microsoft.com/office/drawing/2014/main" val="3282962192"/>
                    </a:ext>
                  </a:extLst>
                </a:gridCol>
                <a:gridCol w="1065734">
                  <a:extLst>
                    <a:ext uri="{9D8B030D-6E8A-4147-A177-3AD203B41FA5}">
                      <a16:colId xmlns:a16="http://schemas.microsoft.com/office/drawing/2014/main" val="2051358270"/>
                    </a:ext>
                  </a:extLst>
                </a:gridCol>
                <a:gridCol w="746014">
                  <a:extLst>
                    <a:ext uri="{9D8B030D-6E8A-4147-A177-3AD203B41FA5}">
                      <a16:colId xmlns:a16="http://schemas.microsoft.com/office/drawing/2014/main" val="3122336700"/>
                    </a:ext>
                  </a:extLst>
                </a:gridCol>
                <a:gridCol w="1044420">
                  <a:extLst>
                    <a:ext uri="{9D8B030D-6E8A-4147-A177-3AD203B41FA5}">
                      <a16:colId xmlns:a16="http://schemas.microsoft.com/office/drawing/2014/main" val="1198667195"/>
                    </a:ext>
                  </a:extLst>
                </a:gridCol>
                <a:gridCol w="801911">
                  <a:extLst>
                    <a:ext uri="{9D8B030D-6E8A-4147-A177-3AD203B41FA5}">
                      <a16:colId xmlns:a16="http://schemas.microsoft.com/office/drawing/2014/main" val="2756604575"/>
                    </a:ext>
                  </a:extLst>
                </a:gridCol>
                <a:gridCol w="1007390">
                  <a:extLst>
                    <a:ext uri="{9D8B030D-6E8A-4147-A177-3AD203B41FA5}">
                      <a16:colId xmlns:a16="http://schemas.microsoft.com/office/drawing/2014/main" val="1460677851"/>
                    </a:ext>
                  </a:extLst>
                </a:gridCol>
                <a:gridCol w="1494474">
                  <a:extLst>
                    <a:ext uri="{9D8B030D-6E8A-4147-A177-3AD203B41FA5}">
                      <a16:colId xmlns:a16="http://schemas.microsoft.com/office/drawing/2014/main" val="324569712"/>
                    </a:ext>
                  </a:extLst>
                </a:gridCol>
                <a:gridCol w="1044420">
                  <a:extLst>
                    <a:ext uri="{9D8B030D-6E8A-4147-A177-3AD203B41FA5}">
                      <a16:colId xmlns:a16="http://schemas.microsoft.com/office/drawing/2014/main" val="1924481320"/>
                    </a:ext>
                  </a:extLst>
                </a:gridCol>
                <a:gridCol w="831273">
                  <a:extLst>
                    <a:ext uri="{9D8B030D-6E8A-4147-A177-3AD203B41FA5}">
                      <a16:colId xmlns:a16="http://schemas.microsoft.com/office/drawing/2014/main" val="4046893437"/>
                    </a:ext>
                  </a:extLst>
                </a:gridCol>
                <a:gridCol w="959161">
                  <a:extLst>
                    <a:ext uri="{9D8B030D-6E8A-4147-A177-3AD203B41FA5}">
                      <a16:colId xmlns:a16="http://schemas.microsoft.com/office/drawing/2014/main" val="2019526659"/>
                    </a:ext>
                  </a:extLst>
                </a:gridCol>
                <a:gridCol w="1286728">
                  <a:extLst>
                    <a:ext uri="{9D8B030D-6E8A-4147-A177-3AD203B41FA5}">
                      <a16:colId xmlns:a16="http://schemas.microsoft.com/office/drawing/2014/main" val="2195305084"/>
                    </a:ext>
                  </a:extLst>
                </a:gridCol>
                <a:gridCol w="1121832">
                  <a:extLst>
                    <a:ext uri="{9D8B030D-6E8A-4147-A177-3AD203B41FA5}">
                      <a16:colId xmlns:a16="http://schemas.microsoft.com/office/drawing/2014/main" val="1898987682"/>
                    </a:ext>
                  </a:extLst>
                </a:gridCol>
              </a:tblGrid>
              <a:tr h="577228">
                <a:tc>
                  <a:txBody>
                    <a:bodyPr/>
                    <a:lstStyle/>
                    <a:p>
                      <a:endParaRPr lang="en-US" dirty="0">
                        <a:solidFill>
                          <a:srgbClr val="69745D"/>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b="1" dirty="0">
                          <a:solidFill>
                            <a:srgbClr val="69745D"/>
                          </a:solidFill>
                          <a:effectLst/>
                        </a:rPr>
                        <a:t>Tour</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Type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Duration</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Price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Price Per</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Cancellation</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Tour By</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City</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Country</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Image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b="1" dirty="0">
                          <a:solidFill>
                            <a:srgbClr val="69745D"/>
                          </a:solidFill>
                          <a:effectLst/>
                        </a:rPr>
                        <a:t>Link to agency</a:t>
                      </a:r>
                    </a:p>
                  </a:txBody>
                  <a:tcPr marL="76200" marR="76200" marT="38100" marB="38100" anchor="ctr">
                    <a:lnL w="12700" cap="flat" cmpd="sng" algn="ctr">
                      <a:noFill/>
                      <a:prstDash val="solid"/>
                      <a:round/>
                      <a:headEnd type="none" w="med" len="med"/>
                      <a:tailEnd type="none" w="med" len="med"/>
                    </a:lnL>
                    <a:lnR w="12700" cmpd="sng">
                      <a:noFill/>
                    </a:lnR>
                    <a:lnT w="12700" cmpd="sng">
                      <a:noFill/>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518143"/>
                  </a:ext>
                </a:extLst>
              </a:tr>
              <a:tr h="1809163">
                <a:tc>
                  <a:txBody>
                    <a:bodyPr/>
                    <a:lstStyle/>
                    <a:p>
                      <a:pPr algn="ctr"/>
                      <a:r>
                        <a:rPr lang="en-US" sz="1600" b="0" i="0" kern="1200" dirty="0">
                          <a:solidFill>
                            <a:srgbClr val="69745D"/>
                          </a:solidFill>
                          <a:effectLst/>
                          <a:latin typeface="+mn-lt"/>
                          <a:ea typeface="+mn-ea"/>
                          <a:cs typeface="+mn-cs"/>
                        </a:rPr>
                        <a:t>10512</a:t>
                      </a:r>
                      <a:endParaRPr lang="en-US" sz="1600" dirty="0">
                        <a:solidFill>
                          <a:srgbClr val="69745D"/>
                        </a:solidFill>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i="0" kern="1200" dirty="0">
                          <a:solidFill>
                            <a:srgbClr val="69745D"/>
                          </a:solidFill>
                          <a:effectLst/>
                          <a:latin typeface="+mn-lt"/>
                          <a:ea typeface="+mn-ea"/>
                          <a:cs typeface="+mn-cs"/>
                        </a:rPr>
                        <a:t>Budapest Full Day Trip from Vienna</a:t>
                      </a:r>
                      <a:endParaRPr lang="en-US" sz="1600" dirty="0">
                        <a:solidFill>
                          <a:srgbClr val="69745D"/>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i="0" kern="1200" dirty="0">
                          <a:solidFill>
                            <a:srgbClr val="69745D"/>
                          </a:solidFill>
                          <a:effectLst/>
                          <a:latin typeface="+mn-lt"/>
                          <a:ea typeface="+mn-ea"/>
                          <a:cs typeface="+mn-cs"/>
                        </a:rPr>
                        <a:t>Bus Tours</a:t>
                      </a:r>
                      <a:endParaRPr lang="en-US" sz="1600" dirty="0">
                        <a:solidFill>
                          <a:srgbClr val="69745D"/>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6.0</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135.75</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per adult</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Free cancellation</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By Super Tours</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Vienna</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Austria</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https://dynamic-media-cdn.tripadvisor.com/</a:t>
                      </a:r>
                      <a:r>
                        <a:rPr lang="en-US" sz="1600" dirty="0" err="1">
                          <a:solidFill>
                            <a:srgbClr val="69745D"/>
                          </a:solidFill>
                          <a:effectLst/>
                        </a:rPr>
                        <a:t>medi</a:t>
                      </a:r>
                      <a:r>
                        <a:rPr lang="en-US" sz="1600" dirty="0">
                          <a:solidFill>
                            <a:srgbClr val="69745D"/>
                          </a:solidFill>
                          <a:effectLst/>
                        </a:rPr>
                        <a:t>...</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69745D"/>
                          </a:solidFill>
                          <a:effectLst/>
                        </a:rPr>
                        <a:t>https://www.tripadvisor.com/</a:t>
                      </a:r>
                      <a:r>
                        <a:rPr lang="en-US" sz="1600" dirty="0" err="1">
                          <a:solidFill>
                            <a:srgbClr val="69745D"/>
                          </a:solidFill>
                          <a:effectLst/>
                        </a:rPr>
                        <a:t>Attraction_Review</a:t>
                      </a:r>
                      <a:r>
                        <a:rPr lang="en-US" sz="1600" dirty="0">
                          <a:solidFill>
                            <a:srgbClr val="69745D"/>
                          </a:solidFill>
                          <a:effectLst/>
                        </a:rPr>
                        <a:t>-...</a:t>
                      </a:r>
                    </a:p>
                  </a:txBody>
                  <a:tcPr marL="76200" marR="76200" marT="38100" marB="38100" anchor="ctr">
                    <a:lnL w="12700" cap="flat" cmpd="sng" algn="ctr">
                      <a:noFill/>
                      <a:prstDash val="solid"/>
                      <a:round/>
                      <a:headEnd type="none" w="med" len="med"/>
                      <a:tailEnd type="none" w="med" len="med"/>
                    </a:lnL>
                    <a:lnR w="12700" cmpd="sng">
                      <a:noFill/>
                    </a:lnR>
                    <a:lnT w="12700" cap="flat" cmpd="sng" algn="ctr">
                      <a:solidFill>
                        <a:srgbClr val="69745D"/>
                      </a:solidFill>
                      <a:prstDash val="solid"/>
                      <a:round/>
                      <a:headEnd type="none" w="med" len="med"/>
                      <a:tailEnd type="none" w="med" len="med"/>
                    </a:lnT>
                    <a:lnB w="12700" cap="flat" cmpd="sng" algn="ctr">
                      <a:solidFill>
                        <a:srgbClr val="69745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2493519"/>
                  </a:ext>
                </a:extLst>
              </a:tr>
            </a:tbl>
          </a:graphicData>
        </a:graphic>
      </p:graphicFrame>
      <p:sp>
        <p:nvSpPr>
          <p:cNvPr id="10" name="TextBox 9">
            <a:extLst>
              <a:ext uri="{FF2B5EF4-FFF2-40B4-BE49-F238E27FC236}">
                <a16:creationId xmlns:a16="http://schemas.microsoft.com/office/drawing/2014/main" id="{595D5AE8-7D29-4C80-AE4F-B9350F81E319}"/>
              </a:ext>
            </a:extLst>
          </p:cNvPr>
          <p:cNvSpPr txBox="1"/>
          <p:nvPr/>
        </p:nvSpPr>
        <p:spPr>
          <a:xfrm>
            <a:off x="838201" y="4894012"/>
            <a:ext cx="3306580" cy="923330"/>
          </a:xfrm>
          <a:prstGeom prst="rect">
            <a:avLst/>
          </a:prstGeom>
          <a:noFill/>
        </p:spPr>
        <p:txBody>
          <a:bodyPr wrap="square">
            <a:spAutoFit/>
          </a:bodyPr>
          <a:lstStyle/>
          <a:p>
            <a:r>
              <a:rPr lang="en-US" b="1" dirty="0">
                <a:solidFill>
                  <a:srgbClr val="69745D"/>
                </a:solidFill>
                <a:effectLst/>
              </a:rPr>
              <a:t>Duration: </a:t>
            </a:r>
            <a:r>
              <a:rPr lang="en-US" dirty="0">
                <a:solidFill>
                  <a:srgbClr val="69745D"/>
                </a:solidFill>
                <a:effectLst/>
              </a:rPr>
              <a:t>in hours</a:t>
            </a:r>
          </a:p>
          <a:p>
            <a:r>
              <a:rPr lang="en-US" b="1" dirty="0">
                <a:solidFill>
                  <a:srgbClr val="69745D"/>
                </a:solidFill>
              </a:rPr>
              <a:t>Price:</a:t>
            </a:r>
            <a:r>
              <a:rPr lang="en-US" dirty="0">
                <a:solidFill>
                  <a:srgbClr val="69745D"/>
                </a:solidFill>
              </a:rPr>
              <a:t> in $</a:t>
            </a:r>
          </a:p>
          <a:p>
            <a:r>
              <a:rPr lang="en-US" b="1" dirty="0">
                <a:solidFill>
                  <a:srgbClr val="69745D"/>
                </a:solidFill>
              </a:rPr>
              <a:t>Price Per:</a:t>
            </a:r>
            <a:r>
              <a:rPr lang="en-US" dirty="0">
                <a:solidFill>
                  <a:srgbClr val="69745D"/>
                </a:solidFill>
              </a:rPr>
              <a:t>  adult/group</a:t>
            </a:r>
          </a:p>
        </p:txBody>
      </p:sp>
      <p:sp>
        <p:nvSpPr>
          <p:cNvPr id="12" name="TextBox 11">
            <a:extLst>
              <a:ext uri="{FF2B5EF4-FFF2-40B4-BE49-F238E27FC236}">
                <a16:creationId xmlns:a16="http://schemas.microsoft.com/office/drawing/2014/main" id="{57950888-57AB-4BC7-93A4-C1D739320DA2}"/>
              </a:ext>
            </a:extLst>
          </p:cNvPr>
          <p:cNvSpPr txBox="1"/>
          <p:nvPr/>
        </p:nvSpPr>
        <p:spPr>
          <a:xfrm>
            <a:off x="838200" y="1695695"/>
            <a:ext cx="1755098" cy="400110"/>
          </a:xfrm>
          <a:prstGeom prst="rect">
            <a:avLst/>
          </a:prstGeom>
          <a:noFill/>
        </p:spPr>
        <p:txBody>
          <a:bodyPr wrap="square">
            <a:spAutoFit/>
          </a:bodyPr>
          <a:lstStyle/>
          <a:p>
            <a:r>
              <a:rPr lang="en-US" sz="2000" b="0" dirty="0">
                <a:solidFill>
                  <a:srgbClr val="001080"/>
                </a:solidFill>
                <a:effectLst/>
                <a:latin typeface="Consolas" panose="020B0609020204030204" pitchFamily="49" charset="0"/>
              </a:rPr>
              <a:t>df</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sample</a:t>
            </a:r>
            <a:r>
              <a:rPr lang="en-US" sz="2000" b="0" dirty="0">
                <a:solidFill>
                  <a:srgbClr val="000000"/>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091EC3E0-EA1E-45B7-9164-DEE29333827A}"/>
              </a:ext>
            </a:extLst>
          </p:cNvPr>
          <p:cNvSpPr txBox="1"/>
          <p:nvPr/>
        </p:nvSpPr>
        <p:spPr>
          <a:xfrm>
            <a:off x="4144780" y="4894012"/>
            <a:ext cx="5553856" cy="923330"/>
          </a:xfrm>
          <a:prstGeom prst="rect">
            <a:avLst/>
          </a:prstGeom>
          <a:noFill/>
        </p:spPr>
        <p:txBody>
          <a:bodyPr wrap="square">
            <a:spAutoFit/>
          </a:bodyPr>
          <a:lstStyle/>
          <a:p>
            <a:r>
              <a:rPr lang="en-US" b="1" dirty="0">
                <a:solidFill>
                  <a:srgbClr val="69745D"/>
                </a:solidFill>
              </a:rPr>
              <a:t>City: </a:t>
            </a:r>
            <a:r>
              <a:rPr lang="en-US" dirty="0">
                <a:solidFill>
                  <a:srgbClr val="69745D"/>
                </a:solidFill>
              </a:rPr>
              <a:t>39 Cities</a:t>
            </a:r>
          </a:p>
          <a:p>
            <a:r>
              <a:rPr lang="en-US" b="1" dirty="0">
                <a:solidFill>
                  <a:srgbClr val="69745D"/>
                </a:solidFill>
              </a:rPr>
              <a:t>Country: </a:t>
            </a:r>
            <a:r>
              <a:rPr lang="en-US" dirty="0">
                <a:solidFill>
                  <a:srgbClr val="69745D"/>
                </a:solidFill>
              </a:rPr>
              <a:t>28 Countries</a:t>
            </a:r>
          </a:p>
          <a:p>
            <a:r>
              <a:rPr lang="en-US" b="1" dirty="0">
                <a:solidFill>
                  <a:srgbClr val="69745D"/>
                </a:solidFill>
                <a:effectLst/>
              </a:rPr>
              <a:t>Link to agency: </a:t>
            </a:r>
            <a:r>
              <a:rPr lang="en-US" dirty="0">
                <a:solidFill>
                  <a:srgbClr val="69745D"/>
                </a:solidFill>
                <a:effectLst/>
              </a:rPr>
              <a:t>tours’ agency link insider tripadvisor.com</a:t>
            </a:r>
          </a:p>
        </p:txBody>
      </p:sp>
    </p:spTree>
    <p:extLst>
      <p:ext uri="{BB962C8B-B14F-4D97-AF65-F5344CB8AC3E}">
        <p14:creationId xmlns:p14="http://schemas.microsoft.com/office/powerpoint/2010/main" val="214826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C7C3D5-9EA8-4FF9-90FC-345905183FB2}"/>
              </a:ext>
            </a:extLst>
          </p:cNvPr>
          <p:cNvSpPr/>
          <p:nvPr/>
        </p:nvSpPr>
        <p:spPr>
          <a:xfrm>
            <a:off x="521279" y="510132"/>
            <a:ext cx="11149441" cy="5837735"/>
          </a:xfrm>
          <a:custGeom>
            <a:avLst/>
            <a:gdLst>
              <a:gd name="connsiteX0" fmla="*/ 0 w 11149441"/>
              <a:gd name="connsiteY0" fmla="*/ 0 h 5837735"/>
              <a:gd name="connsiteX1" fmla="*/ 919829 w 11149441"/>
              <a:gd name="connsiteY1" fmla="*/ 0 h 5837735"/>
              <a:gd name="connsiteX2" fmla="*/ 1282186 w 11149441"/>
              <a:gd name="connsiteY2" fmla="*/ 0 h 5837735"/>
              <a:gd name="connsiteX3" fmla="*/ 1867531 w 11149441"/>
              <a:gd name="connsiteY3" fmla="*/ 0 h 5837735"/>
              <a:gd name="connsiteX4" fmla="*/ 2564371 w 11149441"/>
              <a:gd name="connsiteY4" fmla="*/ 0 h 5837735"/>
              <a:gd name="connsiteX5" fmla="*/ 3038223 w 11149441"/>
              <a:gd name="connsiteY5" fmla="*/ 0 h 5837735"/>
              <a:gd name="connsiteX6" fmla="*/ 3623568 w 11149441"/>
              <a:gd name="connsiteY6" fmla="*/ 0 h 5837735"/>
              <a:gd name="connsiteX7" fmla="*/ 3985925 w 11149441"/>
              <a:gd name="connsiteY7" fmla="*/ 0 h 5837735"/>
              <a:gd name="connsiteX8" fmla="*/ 4682765 w 11149441"/>
              <a:gd name="connsiteY8" fmla="*/ 0 h 5837735"/>
              <a:gd name="connsiteX9" fmla="*/ 5491100 w 11149441"/>
              <a:gd name="connsiteY9" fmla="*/ 0 h 5837735"/>
              <a:gd name="connsiteX10" fmla="*/ 5964951 w 11149441"/>
              <a:gd name="connsiteY10" fmla="*/ 0 h 5837735"/>
              <a:gd name="connsiteX11" fmla="*/ 6661791 w 11149441"/>
              <a:gd name="connsiteY11" fmla="*/ 0 h 5837735"/>
              <a:gd name="connsiteX12" fmla="*/ 7581620 w 11149441"/>
              <a:gd name="connsiteY12" fmla="*/ 0 h 5837735"/>
              <a:gd name="connsiteX13" fmla="*/ 8278460 w 11149441"/>
              <a:gd name="connsiteY13" fmla="*/ 0 h 5837735"/>
              <a:gd name="connsiteX14" fmla="*/ 8975300 w 11149441"/>
              <a:gd name="connsiteY14" fmla="*/ 0 h 5837735"/>
              <a:gd name="connsiteX15" fmla="*/ 9449151 w 11149441"/>
              <a:gd name="connsiteY15" fmla="*/ 0 h 5837735"/>
              <a:gd name="connsiteX16" fmla="*/ 10034497 w 11149441"/>
              <a:gd name="connsiteY16" fmla="*/ 0 h 5837735"/>
              <a:gd name="connsiteX17" fmla="*/ 11149441 w 11149441"/>
              <a:gd name="connsiteY17" fmla="*/ 0 h 5837735"/>
              <a:gd name="connsiteX18" fmla="*/ 11149441 w 11149441"/>
              <a:gd name="connsiteY18" fmla="*/ 590260 h 5837735"/>
              <a:gd name="connsiteX19" fmla="*/ 11149441 w 11149441"/>
              <a:gd name="connsiteY19" fmla="*/ 1238897 h 5837735"/>
              <a:gd name="connsiteX20" fmla="*/ 11149441 w 11149441"/>
              <a:gd name="connsiteY20" fmla="*/ 2004289 h 5837735"/>
              <a:gd name="connsiteX21" fmla="*/ 11149441 w 11149441"/>
              <a:gd name="connsiteY21" fmla="*/ 2769681 h 5837735"/>
              <a:gd name="connsiteX22" fmla="*/ 11149441 w 11149441"/>
              <a:gd name="connsiteY22" fmla="*/ 3243186 h 5837735"/>
              <a:gd name="connsiteX23" fmla="*/ 11149441 w 11149441"/>
              <a:gd name="connsiteY23" fmla="*/ 3891823 h 5837735"/>
              <a:gd name="connsiteX24" fmla="*/ 11149441 w 11149441"/>
              <a:gd name="connsiteY24" fmla="*/ 4540461 h 5837735"/>
              <a:gd name="connsiteX25" fmla="*/ 11149441 w 11149441"/>
              <a:gd name="connsiteY25" fmla="*/ 5189098 h 5837735"/>
              <a:gd name="connsiteX26" fmla="*/ 11149441 w 11149441"/>
              <a:gd name="connsiteY26" fmla="*/ 5837735 h 5837735"/>
              <a:gd name="connsiteX27" fmla="*/ 10787084 w 11149441"/>
              <a:gd name="connsiteY27" fmla="*/ 5837735 h 5837735"/>
              <a:gd name="connsiteX28" fmla="*/ 9978750 w 11149441"/>
              <a:gd name="connsiteY28" fmla="*/ 5837735 h 5837735"/>
              <a:gd name="connsiteX29" fmla="*/ 9393404 w 11149441"/>
              <a:gd name="connsiteY29" fmla="*/ 5837735 h 5837735"/>
              <a:gd name="connsiteX30" fmla="*/ 8919553 w 11149441"/>
              <a:gd name="connsiteY30" fmla="*/ 5837735 h 5837735"/>
              <a:gd name="connsiteX31" fmla="*/ 8222713 w 11149441"/>
              <a:gd name="connsiteY31" fmla="*/ 5837735 h 5837735"/>
              <a:gd name="connsiteX32" fmla="*/ 7860356 w 11149441"/>
              <a:gd name="connsiteY32" fmla="*/ 5837735 h 5837735"/>
              <a:gd name="connsiteX33" fmla="*/ 7163516 w 11149441"/>
              <a:gd name="connsiteY33" fmla="*/ 5837735 h 5837735"/>
              <a:gd name="connsiteX34" fmla="*/ 6355181 w 11149441"/>
              <a:gd name="connsiteY34" fmla="*/ 5837735 h 5837735"/>
              <a:gd name="connsiteX35" fmla="*/ 5992825 w 11149441"/>
              <a:gd name="connsiteY35" fmla="*/ 5837735 h 5837735"/>
              <a:gd name="connsiteX36" fmla="*/ 5072996 w 11149441"/>
              <a:gd name="connsiteY36" fmla="*/ 5837735 h 5837735"/>
              <a:gd name="connsiteX37" fmla="*/ 4376156 w 11149441"/>
              <a:gd name="connsiteY37" fmla="*/ 5837735 h 5837735"/>
              <a:gd name="connsiteX38" fmla="*/ 3790810 w 11149441"/>
              <a:gd name="connsiteY38" fmla="*/ 5837735 h 5837735"/>
              <a:gd name="connsiteX39" fmla="*/ 3316959 w 11149441"/>
              <a:gd name="connsiteY39" fmla="*/ 5837735 h 5837735"/>
              <a:gd name="connsiteX40" fmla="*/ 2508624 w 11149441"/>
              <a:gd name="connsiteY40" fmla="*/ 5837735 h 5837735"/>
              <a:gd name="connsiteX41" fmla="*/ 1811784 w 11149441"/>
              <a:gd name="connsiteY41" fmla="*/ 5837735 h 5837735"/>
              <a:gd name="connsiteX42" fmla="*/ 1114944 w 11149441"/>
              <a:gd name="connsiteY42" fmla="*/ 5837735 h 5837735"/>
              <a:gd name="connsiteX43" fmla="*/ 641093 w 11149441"/>
              <a:gd name="connsiteY43" fmla="*/ 5837735 h 5837735"/>
              <a:gd name="connsiteX44" fmla="*/ 0 w 11149441"/>
              <a:gd name="connsiteY44" fmla="*/ 5837735 h 5837735"/>
              <a:gd name="connsiteX45" fmla="*/ 0 w 11149441"/>
              <a:gd name="connsiteY45" fmla="*/ 5072343 h 5837735"/>
              <a:gd name="connsiteX46" fmla="*/ 0 w 11149441"/>
              <a:gd name="connsiteY46" fmla="*/ 4306951 h 5837735"/>
              <a:gd name="connsiteX47" fmla="*/ 0 w 11149441"/>
              <a:gd name="connsiteY47" fmla="*/ 3716691 h 5837735"/>
              <a:gd name="connsiteX48" fmla="*/ 0 w 11149441"/>
              <a:gd name="connsiteY48" fmla="*/ 3126431 h 5837735"/>
              <a:gd name="connsiteX49" fmla="*/ 0 w 11149441"/>
              <a:gd name="connsiteY49" fmla="*/ 2419417 h 5837735"/>
              <a:gd name="connsiteX50" fmla="*/ 0 w 11149441"/>
              <a:gd name="connsiteY50" fmla="*/ 1712402 h 5837735"/>
              <a:gd name="connsiteX51" fmla="*/ 0 w 11149441"/>
              <a:gd name="connsiteY51" fmla="*/ 947010 h 5837735"/>
              <a:gd name="connsiteX52" fmla="*/ 0 w 11149441"/>
              <a:gd name="connsiteY52" fmla="*/ 0 h 58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149441" h="5837735" extrusionOk="0">
                <a:moveTo>
                  <a:pt x="0" y="0"/>
                </a:moveTo>
                <a:cubicBezTo>
                  <a:pt x="444290" y="32802"/>
                  <a:pt x="508417" y="28951"/>
                  <a:pt x="919829" y="0"/>
                </a:cubicBezTo>
                <a:cubicBezTo>
                  <a:pt x="1331241" y="-28951"/>
                  <a:pt x="1180661" y="15619"/>
                  <a:pt x="1282186" y="0"/>
                </a:cubicBezTo>
                <a:cubicBezTo>
                  <a:pt x="1383711" y="-15619"/>
                  <a:pt x="1704114" y="-25424"/>
                  <a:pt x="1867531" y="0"/>
                </a:cubicBezTo>
                <a:cubicBezTo>
                  <a:pt x="2030949" y="25424"/>
                  <a:pt x="2235707" y="-27434"/>
                  <a:pt x="2564371" y="0"/>
                </a:cubicBezTo>
                <a:cubicBezTo>
                  <a:pt x="2893035" y="27434"/>
                  <a:pt x="2860701" y="-20359"/>
                  <a:pt x="3038223" y="0"/>
                </a:cubicBezTo>
                <a:cubicBezTo>
                  <a:pt x="3215745" y="20359"/>
                  <a:pt x="3477547" y="17201"/>
                  <a:pt x="3623568" y="0"/>
                </a:cubicBezTo>
                <a:cubicBezTo>
                  <a:pt x="3769590" y="-17201"/>
                  <a:pt x="3888241" y="8059"/>
                  <a:pt x="3985925" y="0"/>
                </a:cubicBezTo>
                <a:cubicBezTo>
                  <a:pt x="4083609" y="-8059"/>
                  <a:pt x="4362161" y="-31044"/>
                  <a:pt x="4682765" y="0"/>
                </a:cubicBezTo>
                <a:cubicBezTo>
                  <a:pt x="5003369" y="31044"/>
                  <a:pt x="5292541" y="6442"/>
                  <a:pt x="5491100" y="0"/>
                </a:cubicBezTo>
                <a:cubicBezTo>
                  <a:pt x="5689660" y="-6442"/>
                  <a:pt x="5789726" y="-1540"/>
                  <a:pt x="5964951" y="0"/>
                </a:cubicBezTo>
                <a:cubicBezTo>
                  <a:pt x="6140176" y="1540"/>
                  <a:pt x="6458234" y="15905"/>
                  <a:pt x="6661791" y="0"/>
                </a:cubicBezTo>
                <a:cubicBezTo>
                  <a:pt x="6865348" y="-15905"/>
                  <a:pt x="7232634" y="-5469"/>
                  <a:pt x="7581620" y="0"/>
                </a:cubicBezTo>
                <a:cubicBezTo>
                  <a:pt x="7930606" y="5469"/>
                  <a:pt x="8033050" y="-28909"/>
                  <a:pt x="8278460" y="0"/>
                </a:cubicBezTo>
                <a:cubicBezTo>
                  <a:pt x="8523870" y="28909"/>
                  <a:pt x="8686611" y="307"/>
                  <a:pt x="8975300" y="0"/>
                </a:cubicBezTo>
                <a:cubicBezTo>
                  <a:pt x="9263989" y="-307"/>
                  <a:pt x="9294759" y="-20678"/>
                  <a:pt x="9449151" y="0"/>
                </a:cubicBezTo>
                <a:cubicBezTo>
                  <a:pt x="9603543" y="20678"/>
                  <a:pt x="9797223" y="-1823"/>
                  <a:pt x="10034497" y="0"/>
                </a:cubicBezTo>
                <a:cubicBezTo>
                  <a:pt x="10271771" y="1823"/>
                  <a:pt x="10772409" y="25268"/>
                  <a:pt x="11149441" y="0"/>
                </a:cubicBezTo>
                <a:cubicBezTo>
                  <a:pt x="11165037" y="187101"/>
                  <a:pt x="11166727" y="414765"/>
                  <a:pt x="11149441" y="590260"/>
                </a:cubicBezTo>
                <a:cubicBezTo>
                  <a:pt x="11132155" y="765755"/>
                  <a:pt x="11181809" y="935994"/>
                  <a:pt x="11149441" y="1238897"/>
                </a:cubicBezTo>
                <a:cubicBezTo>
                  <a:pt x="11117073" y="1541800"/>
                  <a:pt x="11121859" y="1765987"/>
                  <a:pt x="11149441" y="2004289"/>
                </a:cubicBezTo>
                <a:cubicBezTo>
                  <a:pt x="11177023" y="2242591"/>
                  <a:pt x="11150244" y="2484170"/>
                  <a:pt x="11149441" y="2769681"/>
                </a:cubicBezTo>
                <a:cubicBezTo>
                  <a:pt x="11148638" y="3055192"/>
                  <a:pt x="11165241" y="3055018"/>
                  <a:pt x="11149441" y="3243186"/>
                </a:cubicBezTo>
                <a:cubicBezTo>
                  <a:pt x="11133641" y="3431355"/>
                  <a:pt x="11157548" y="3644489"/>
                  <a:pt x="11149441" y="3891823"/>
                </a:cubicBezTo>
                <a:cubicBezTo>
                  <a:pt x="11141334" y="4139157"/>
                  <a:pt x="11132899" y="4220702"/>
                  <a:pt x="11149441" y="4540461"/>
                </a:cubicBezTo>
                <a:cubicBezTo>
                  <a:pt x="11165983" y="4860220"/>
                  <a:pt x="11147024" y="5004487"/>
                  <a:pt x="11149441" y="5189098"/>
                </a:cubicBezTo>
                <a:cubicBezTo>
                  <a:pt x="11151858" y="5373709"/>
                  <a:pt x="11159808" y="5662751"/>
                  <a:pt x="11149441" y="5837735"/>
                </a:cubicBezTo>
                <a:cubicBezTo>
                  <a:pt x="10997192" y="5829875"/>
                  <a:pt x="10882053" y="5853361"/>
                  <a:pt x="10787084" y="5837735"/>
                </a:cubicBezTo>
                <a:cubicBezTo>
                  <a:pt x="10692115" y="5822109"/>
                  <a:pt x="10144802" y="5868299"/>
                  <a:pt x="9978750" y="5837735"/>
                </a:cubicBezTo>
                <a:cubicBezTo>
                  <a:pt x="9812698" y="5807171"/>
                  <a:pt x="9681068" y="5848704"/>
                  <a:pt x="9393404" y="5837735"/>
                </a:cubicBezTo>
                <a:cubicBezTo>
                  <a:pt x="9105740" y="5826766"/>
                  <a:pt x="9066127" y="5849704"/>
                  <a:pt x="8919553" y="5837735"/>
                </a:cubicBezTo>
                <a:cubicBezTo>
                  <a:pt x="8772979" y="5825766"/>
                  <a:pt x="8362256" y="5866808"/>
                  <a:pt x="8222713" y="5837735"/>
                </a:cubicBezTo>
                <a:cubicBezTo>
                  <a:pt x="8083170" y="5808662"/>
                  <a:pt x="7937510" y="5821474"/>
                  <a:pt x="7860356" y="5837735"/>
                </a:cubicBezTo>
                <a:cubicBezTo>
                  <a:pt x="7783202" y="5853996"/>
                  <a:pt x="7461552" y="5853887"/>
                  <a:pt x="7163516" y="5837735"/>
                </a:cubicBezTo>
                <a:cubicBezTo>
                  <a:pt x="6865480" y="5821583"/>
                  <a:pt x="6576818" y="5808284"/>
                  <a:pt x="6355181" y="5837735"/>
                </a:cubicBezTo>
                <a:cubicBezTo>
                  <a:pt x="6133544" y="5867186"/>
                  <a:pt x="6117576" y="5823137"/>
                  <a:pt x="5992825" y="5837735"/>
                </a:cubicBezTo>
                <a:cubicBezTo>
                  <a:pt x="5868074" y="5852333"/>
                  <a:pt x="5323956" y="5859729"/>
                  <a:pt x="5072996" y="5837735"/>
                </a:cubicBezTo>
                <a:cubicBezTo>
                  <a:pt x="4822036" y="5815741"/>
                  <a:pt x="4661597" y="5822411"/>
                  <a:pt x="4376156" y="5837735"/>
                </a:cubicBezTo>
                <a:cubicBezTo>
                  <a:pt x="4090715" y="5853059"/>
                  <a:pt x="3948787" y="5848355"/>
                  <a:pt x="3790810" y="5837735"/>
                </a:cubicBezTo>
                <a:cubicBezTo>
                  <a:pt x="3632833" y="5827115"/>
                  <a:pt x="3540058" y="5831028"/>
                  <a:pt x="3316959" y="5837735"/>
                </a:cubicBezTo>
                <a:cubicBezTo>
                  <a:pt x="3093860" y="5844442"/>
                  <a:pt x="2743733" y="5838160"/>
                  <a:pt x="2508624" y="5837735"/>
                </a:cubicBezTo>
                <a:cubicBezTo>
                  <a:pt x="2273515" y="5837310"/>
                  <a:pt x="2079354" y="5809150"/>
                  <a:pt x="1811784" y="5837735"/>
                </a:cubicBezTo>
                <a:cubicBezTo>
                  <a:pt x="1544214" y="5866320"/>
                  <a:pt x="1357619" y="5812459"/>
                  <a:pt x="1114944" y="5837735"/>
                </a:cubicBezTo>
                <a:cubicBezTo>
                  <a:pt x="872269" y="5863011"/>
                  <a:pt x="826228" y="5814067"/>
                  <a:pt x="641093" y="5837735"/>
                </a:cubicBezTo>
                <a:cubicBezTo>
                  <a:pt x="455958" y="5861403"/>
                  <a:pt x="172501" y="5851711"/>
                  <a:pt x="0" y="5837735"/>
                </a:cubicBezTo>
                <a:cubicBezTo>
                  <a:pt x="-32292" y="5463931"/>
                  <a:pt x="16325" y="5278533"/>
                  <a:pt x="0" y="5072343"/>
                </a:cubicBezTo>
                <a:cubicBezTo>
                  <a:pt x="-16325" y="4866153"/>
                  <a:pt x="19443" y="4477002"/>
                  <a:pt x="0" y="4306951"/>
                </a:cubicBezTo>
                <a:cubicBezTo>
                  <a:pt x="-19443" y="4136900"/>
                  <a:pt x="-9678" y="3998981"/>
                  <a:pt x="0" y="3716691"/>
                </a:cubicBezTo>
                <a:cubicBezTo>
                  <a:pt x="9678" y="3434401"/>
                  <a:pt x="17193" y="3335932"/>
                  <a:pt x="0" y="3126431"/>
                </a:cubicBezTo>
                <a:cubicBezTo>
                  <a:pt x="-17193" y="2916930"/>
                  <a:pt x="6696" y="2626723"/>
                  <a:pt x="0" y="2419417"/>
                </a:cubicBezTo>
                <a:cubicBezTo>
                  <a:pt x="-6696" y="2212111"/>
                  <a:pt x="12875" y="1997649"/>
                  <a:pt x="0" y="1712402"/>
                </a:cubicBezTo>
                <a:cubicBezTo>
                  <a:pt x="-12875" y="1427155"/>
                  <a:pt x="23042" y="1312033"/>
                  <a:pt x="0" y="947010"/>
                </a:cubicBezTo>
                <a:cubicBezTo>
                  <a:pt x="-23042" y="581987"/>
                  <a:pt x="29316" y="361765"/>
                  <a:pt x="0" y="0"/>
                </a:cubicBezTo>
                <a:close/>
              </a:path>
            </a:pathLst>
          </a:custGeom>
          <a:noFill/>
          <a:ln>
            <a:solidFill>
              <a:srgbClr val="69745D"/>
            </a:solidFill>
            <a:extLst>
              <a:ext uri="{C807C97D-BFC1-408E-A445-0C87EB9F89A2}">
                <ask:lineSketchStyleProps xmlns:ask="http://schemas.microsoft.com/office/drawing/2018/sketchyshapes" sd="14365239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34FAAA-0AB2-4ED4-8269-AA24615DE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3853" b="50974" l="31768" r="69146">
                        <a14:foregroundMark x1="33598" y1="20563" x2="32927" y2="18939"/>
                        <a14:foregroundMark x1="38049" y1="40909" x2="64024" y2="37229"/>
                        <a14:foregroundMark x1="67439" y1="30628" x2="65061" y2="21753"/>
                        <a14:foregroundMark x1="65061" y1="21753" x2="46768" y2="20671"/>
                        <a14:foregroundMark x1="46768" y1="20671" x2="43963" y2="14827"/>
                        <a14:foregroundMark x1="43963" y1="14827" x2="36037" y2="15368"/>
                        <a14:foregroundMark x1="36037" y1="15368" x2="31951" y2="18723"/>
                        <a14:foregroundMark x1="31951" y1="18723" x2="33720" y2="34307"/>
                        <a14:foregroundMark x1="33720" y1="34307" x2="45854" y2="46104"/>
                        <a14:foregroundMark x1="45854" y1="46104" x2="52683" y2="47186"/>
                        <a14:foregroundMark x1="52683" y1="47186" x2="65610" y2="44481"/>
                        <a14:foregroundMark x1="65610" y1="44481" x2="65671" y2="44372"/>
                        <a14:foregroundMark x1="37439" y1="41234" x2="37439" y2="41234"/>
                        <a14:foregroundMark x1="34756" y1="39719" x2="34573" y2="35931"/>
                        <a14:foregroundMark x1="35549" y1="42641" x2="34756" y2="44697"/>
                        <a14:foregroundMark x1="35305" y1="44589" x2="34634" y2="45022"/>
                        <a14:foregroundMark x1="34512" y1="37338" x2="34573" y2="44913"/>
                        <a14:foregroundMark x1="34573" y1="44913" x2="34695" y2="45238"/>
                        <a14:foregroundMark x1="35183" y1="45346" x2="32622" y2="23268"/>
                        <a14:foregroundMark x1="32622" y1="23268" x2="33720" y2="16450"/>
                        <a14:foregroundMark x1="33720" y1="16450" x2="43720" y2="14069"/>
                        <a14:foregroundMark x1="41220" y1="16126" x2="33171" y2="16234"/>
                        <a14:foregroundMark x1="59451" y1="21320" x2="55122" y2="20996"/>
                        <a14:foregroundMark x1="58049" y1="19481" x2="58049" y2="19481"/>
                        <a14:foregroundMark x1="55854" y1="20238" x2="57927" y2="19589"/>
                        <a14:foregroundMark x1="52195" y1="20022" x2="58110" y2="19589"/>
                        <a14:foregroundMark x1="58110" y1="19589" x2="58110" y2="19481"/>
                        <a14:foregroundMark x1="57805" y1="18939" x2="68902" y2="23052"/>
                        <a14:foregroundMark x1="69207" y1="23918" x2="67988" y2="28355"/>
                        <a14:foregroundMark x1="67195" y1="35823" x2="67195" y2="35823"/>
                        <a14:foregroundMark x1="67500" y1="37987" x2="68415" y2="33009"/>
                        <a14:foregroundMark x1="66220" y1="45779" x2="65671" y2="48268"/>
                        <a14:foregroundMark x1="65976" y1="49892" x2="66280" y2="50974"/>
                        <a14:foregroundMark x1="64634" y1="50866" x2="58598" y2="49351"/>
                        <a14:foregroundMark x1="60915" y1="49459" x2="55305" y2="48052"/>
                        <a14:foregroundMark x1="61280" y1="49459" x2="57073" y2="48593"/>
                        <a14:foregroundMark x1="59817" y1="49459" x2="57195" y2="49351"/>
                        <a14:foregroundMark x1="59695" y1="48918" x2="47866" y2="48810"/>
                        <a14:foregroundMark x1="46463" y1="46645" x2="40732" y2="41883"/>
                      </a14:backgroundRemoval>
                    </a14:imgEffect>
                  </a14:imgLayer>
                </a14:imgProps>
              </a:ext>
              <a:ext uri="{28A0092B-C50C-407E-A947-70E740481C1C}">
                <a14:useLocalDpi xmlns:a14="http://schemas.microsoft.com/office/drawing/2010/main" val="0"/>
              </a:ext>
            </a:extLst>
          </a:blip>
          <a:srcRect l="31369" t="9750" r="29276" b="47231"/>
          <a:stretch/>
        </p:blipFill>
        <p:spPr>
          <a:xfrm>
            <a:off x="7157020" y="171141"/>
            <a:ext cx="4790364" cy="2950193"/>
          </a:xfrm>
          <a:prstGeom prst="rect">
            <a:avLst/>
          </a:prstGeom>
        </p:spPr>
      </p:pic>
      <p:sp>
        <p:nvSpPr>
          <p:cNvPr id="2" name="Title 1">
            <a:extLst>
              <a:ext uri="{FF2B5EF4-FFF2-40B4-BE49-F238E27FC236}">
                <a16:creationId xmlns:a16="http://schemas.microsoft.com/office/drawing/2014/main" id="{F7E6AE92-72C4-43E9-8BC5-F4E41917FA84}"/>
              </a:ext>
            </a:extLst>
          </p:cNvPr>
          <p:cNvSpPr>
            <a:spLocks noGrp="1"/>
          </p:cNvSpPr>
          <p:nvPr>
            <p:ph type="title"/>
          </p:nvPr>
        </p:nvSpPr>
        <p:spPr/>
        <p:txBody>
          <a:bodyPr/>
          <a:lstStyle/>
          <a:p>
            <a:r>
              <a:rPr lang="en-US" altLang="en-US" b="1" u="sng" dirty="0">
                <a:solidFill>
                  <a:srgbClr val="51817B"/>
                </a:solidFill>
                <a:cs typeface="Aldhabi" panose="01000000000000000000" pitchFamily="2" charset="-78"/>
              </a:rPr>
              <a:t>Assumptions made</a:t>
            </a:r>
            <a:endParaRPr lang="en-US" b="1" u="sng" dirty="0">
              <a:solidFill>
                <a:srgbClr val="51817B"/>
              </a:solidFill>
              <a:cs typeface="Aldhabi" panose="01000000000000000000" pitchFamily="2" charset="-78"/>
            </a:endParaRPr>
          </a:p>
        </p:txBody>
      </p:sp>
      <p:sp>
        <p:nvSpPr>
          <p:cNvPr id="3" name="Content Placeholder 2">
            <a:extLst>
              <a:ext uri="{FF2B5EF4-FFF2-40B4-BE49-F238E27FC236}">
                <a16:creationId xmlns:a16="http://schemas.microsoft.com/office/drawing/2014/main" id="{05CE30C4-8CB9-4075-BB4C-887CBE242A00}"/>
              </a:ext>
            </a:extLst>
          </p:cNvPr>
          <p:cNvSpPr>
            <a:spLocks noGrp="1"/>
          </p:cNvSpPr>
          <p:nvPr>
            <p:ph idx="1"/>
          </p:nvPr>
        </p:nvSpPr>
        <p:spPr>
          <a:xfrm>
            <a:off x="838200" y="2728209"/>
            <a:ext cx="10515600" cy="3448753"/>
          </a:xfrm>
        </p:spPr>
        <p:txBody>
          <a:bodyPr>
            <a:normAutofit/>
          </a:bodyPr>
          <a:lstStyle/>
          <a:p>
            <a:pPr>
              <a:buFontTx/>
              <a:buChar char="-"/>
            </a:pPr>
            <a:r>
              <a:rPr lang="en-US" sz="2200" dirty="0">
                <a:solidFill>
                  <a:srgbClr val="69745D"/>
                </a:solidFill>
              </a:rPr>
              <a:t>The </a:t>
            </a:r>
            <a:r>
              <a:rPr lang="en-US" sz="2200" b="1" dirty="0">
                <a:solidFill>
                  <a:srgbClr val="69745D"/>
                </a:solidFill>
              </a:rPr>
              <a:t>Bus Tours</a:t>
            </a:r>
            <a:r>
              <a:rPr lang="en-US" sz="2200" dirty="0">
                <a:solidFill>
                  <a:srgbClr val="69745D"/>
                </a:solidFill>
              </a:rPr>
              <a:t> are the most popular tour type in this data </a:t>
            </a:r>
          </a:p>
          <a:p>
            <a:pPr>
              <a:buFontTx/>
              <a:buChar char="-"/>
            </a:pPr>
            <a:r>
              <a:rPr lang="en-US" sz="2200" dirty="0">
                <a:solidFill>
                  <a:srgbClr val="69745D"/>
                </a:solidFill>
              </a:rPr>
              <a:t>The popular average </a:t>
            </a:r>
            <a:r>
              <a:rPr lang="en-US" sz="2200" b="1" dirty="0">
                <a:solidFill>
                  <a:srgbClr val="69745D"/>
                </a:solidFill>
              </a:rPr>
              <a:t>tour duration is 3-6 hours</a:t>
            </a:r>
          </a:p>
          <a:p>
            <a:pPr>
              <a:buFontTx/>
              <a:buChar char="-"/>
            </a:pPr>
            <a:r>
              <a:rPr lang="en-US" sz="2200" dirty="0">
                <a:solidFill>
                  <a:srgbClr val="69745D"/>
                </a:solidFill>
              </a:rPr>
              <a:t>The tour </a:t>
            </a:r>
            <a:r>
              <a:rPr lang="en-US" sz="2200" b="1" dirty="0">
                <a:solidFill>
                  <a:srgbClr val="69745D"/>
                </a:solidFill>
              </a:rPr>
              <a:t>price per adult</a:t>
            </a:r>
            <a:r>
              <a:rPr lang="en-US" sz="2200" dirty="0">
                <a:solidFill>
                  <a:srgbClr val="69745D"/>
                </a:solidFill>
              </a:rPr>
              <a:t> is more than price per group in the data but it doesn't mean it higher than per group in terms of money.</a:t>
            </a:r>
          </a:p>
          <a:p>
            <a:pPr>
              <a:buFontTx/>
              <a:buChar char="-"/>
            </a:pPr>
            <a:r>
              <a:rPr lang="en-US" sz="2200" dirty="0">
                <a:solidFill>
                  <a:srgbClr val="69745D"/>
                </a:solidFill>
              </a:rPr>
              <a:t>The </a:t>
            </a:r>
            <a:r>
              <a:rPr lang="en-US" sz="2200" b="1" dirty="0">
                <a:solidFill>
                  <a:srgbClr val="69745D"/>
                </a:solidFill>
              </a:rPr>
              <a:t>tour price</a:t>
            </a:r>
            <a:r>
              <a:rPr lang="en-US" sz="2200" dirty="0">
                <a:solidFill>
                  <a:srgbClr val="69745D"/>
                </a:solidFill>
              </a:rPr>
              <a:t> for the same tour type </a:t>
            </a:r>
            <a:r>
              <a:rPr lang="en-US" sz="2200" b="1" dirty="0">
                <a:solidFill>
                  <a:srgbClr val="69745D"/>
                </a:solidFill>
              </a:rPr>
              <a:t>varies</a:t>
            </a:r>
            <a:r>
              <a:rPr lang="en-US" sz="2200" dirty="0">
                <a:solidFill>
                  <a:srgbClr val="69745D"/>
                </a:solidFill>
              </a:rPr>
              <a:t> from one city to another. </a:t>
            </a:r>
          </a:p>
          <a:p>
            <a:endParaRPr lang="en-US" dirty="0"/>
          </a:p>
        </p:txBody>
      </p:sp>
      <p:sp>
        <p:nvSpPr>
          <p:cNvPr id="4" name="Slide Number Placeholder 3">
            <a:extLst>
              <a:ext uri="{FF2B5EF4-FFF2-40B4-BE49-F238E27FC236}">
                <a16:creationId xmlns:a16="http://schemas.microsoft.com/office/drawing/2014/main" id="{E2AED949-A834-4F7D-9C08-859289F523E5}"/>
              </a:ext>
            </a:extLst>
          </p:cNvPr>
          <p:cNvSpPr>
            <a:spLocks noGrp="1"/>
          </p:cNvSpPr>
          <p:nvPr>
            <p:ph type="sldNum" sz="quarter" idx="12"/>
          </p:nvPr>
        </p:nvSpPr>
        <p:spPr/>
        <p:txBody>
          <a:bodyPr/>
          <a:lstStyle/>
          <a:p>
            <a:fld id="{2DC2F024-A238-45BF-ADA2-22669CCBF7AE}" type="slidenum">
              <a:rPr lang="en-US" smtClean="0"/>
              <a:t>8</a:t>
            </a:fld>
            <a:endParaRPr lang="en-US"/>
          </a:p>
        </p:txBody>
      </p:sp>
    </p:spTree>
    <p:extLst>
      <p:ext uri="{BB962C8B-B14F-4D97-AF65-F5344CB8AC3E}">
        <p14:creationId xmlns:p14="http://schemas.microsoft.com/office/powerpoint/2010/main" val="302850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77781E-82C8-420B-BE36-72F8F26C7B42}"/>
              </a:ext>
            </a:extLst>
          </p:cNvPr>
          <p:cNvSpPr/>
          <p:nvPr/>
        </p:nvSpPr>
        <p:spPr>
          <a:xfrm rot="5400000">
            <a:off x="4894136" y="-2033488"/>
            <a:ext cx="2403728" cy="12192000"/>
          </a:xfrm>
          <a:prstGeom prst="rect">
            <a:avLst/>
          </a:prstGeom>
          <a:solidFill>
            <a:srgbClr val="F9F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0AC77-239D-4A87-A856-027E96723C66}"/>
              </a:ext>
            </a:extLst>
          </p:cNvPr>
          <p:cNvSpPr>
            <a:spLocks noGrp="1"/>
          </p:cNvSpPr>
          <p:nvPr>
            <p:ph type="title"/>
          </p:nvPr>
        </p:nvSpPr>
        <p:spPr>
          <a:xfrm>
            <a:off x="831850" y="3595607"/>
            <a:ext cx="10515600" cy="966868"/>
          </a:xfrm>
        </p:spPr>
        <p:txBody>
          <a:bodyPr/>
          <a:lstStyle/>
          <a:p>
            <a:r>
              <a:rPr lang="en-US" altLang="en-US" b="1" dirty="0">
                <a:solidFill>
                  <a:srgbClr val="51817B"/>
                </a:solidFill>
                <a:cs typeface="Aldhabi" panose="01000000000000000000" pitchFamily="2" charset="-78"/>
              </a:rPr>
              <a:t>Steps to find a solution</a:t>
            </a:r>
            <a:endParaRPr lang="en-US" dirty="0"/>
          </a:p>
        </p:txBody>
      </p:sp>
      <p:sp>
        <p:nvSpPr>
          <p:cNvPr id="4" name="Slide Number Placeholder 3">
            <a:extLst>
              <a:ext uri="{FF2B5EF4-FFF2-40B4-BE49-F238E27FC236}">
                <a16:creationId xmlns:a16="http://schemas.microsoft.com/office/drawing/2014/main" id="{7B1A22A7-C008-4712-B521-0722A0E52198}"/>
              </a:ext>
            </a:extLst>
          </p:cNvPr>
          <p:cNvSpPr>
            <a:spLocks noGrp="1"/>
          </p:cNvSpPr>
          <p:nvPr>
            <p:ph type="sldNum" sz="quarter" idx="12"/>
          </p:nvPr>
        </p:nvSpPr>
        <p:spPr/>
        <p:txBody>
          <a:bodyPr/>
          <a:lstStyle/>
          <a:p>
            <a:fld id="{2DC2F024-A238-45BF-ADA2-22669CCBF7AE}" type="slidenum">
              <a:rPr lang="en-US" smtClean="0"/>
              <a:t>9</a:t>
            </a:fld>
            <a:endParaRPr lang="en-US"/>
          </a:p>
        </p:txBody>
      </p:sp>
      <p:pic>
        <p:nvPicPr>
          <p:cNvPr id="6" name="Picture 5" descr="A picture containing shape&#10;&#10;Description automatically generated">
            <a:extLst>
              <a:ext uri="{FF2B5EF4-FFF2-40B4-BE49-F238E27FC236}">
                <a16:creationId xmlns:a16="http://schemas.microsoft.com/office/drawing/2014/main" id="{F4058966-A85B-4777-BEB8-726669C78AC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9221" b="66342" l="53963" r="80854">
                        <a14:foregroundMark x1="63476" y1="64394" x2="63476" y2="64394"/>
                        <a14:foregroundMark x1="80854" y1="33983" x2="80854" y2="33983"/>
                        <a14:foregroundMark x1="54024" y1="42316" x2="54024" y2="42316"/>
                        <a14:foregroundMark x1="63598" y1="66342" x2="63598" y2="66342"/>
                        <a14:foregroundMark x1="53963" y1="41342" x2="53963" y2="41342"/>
                      </a14:backgroundRemoval>
                    </a14:imgEffect>
                  </a14:imgLayer>
                </a14:imgProps>
              </a:ext>
              <a:ext uri="{28A0092B-C50C-407E-A947-70E740481C1C}">
                <a14:useLocalDpi xmlns:a14="http://schemas.microsoft.com/office/drawing/2010/main" val="0"/>
              </a:ext>
            </a:extLst>
          </a:blip>
          <a:srcRect l="52742" t="24930" r="16493" b="31852"/>
          <a:stretch/>
        </p:blipFill>
        <p:spPr>
          <a:xfrm>
            <a:off x="8057642" y="2601014"/>
            <a:ext cx="2869293" cy="2271002"/>
          </a:xfrm>
          <a:prstGeom prst="rect">
            <a:avLst/>
          </a:prstGeom>
        </p:spPr>
      </p:pic>
      <p:sp>
        <p:nvSpPr>
          <p:cNvPr id="13" name="Freeform: Shape 12">
            <a:extLst>
              <a:ext uri="{FF2B5EF4-FFF2-40B4-BE49-F238E27FC236}">
                <a16:creationId xmlns:a16="http://schemas.microsoft.com/office/drawing/2014/main" id="{9B7E41AC-DB89-45AC-9C8D-80D5D7E24C6D}"/>
              </a:ext>
            </a:extLst>
          </p:cNvPr>
          <p:cNvSpPr/>
          <p:nvPr/>
        </p:nvSpPr>
        <p:spPr>
          <a:xfrm>
            <a:off x="4510006" y="4387731"/>
            <a:ext cx="4100593" cy="743919"/>
          </a:xfrm>
          <a:custGeom>
            <a:avLst/>
            <a:gdLst>
              <a:gd name="connsiteX0" fmla="*/ 4100593 w 4100593"/>
              <a:gd name="connsiteY0" fmla="*/ 0 h 743919"/>
              <a:gd name="connsiteX1" fmla="*/ 3780885 w 4100593"/>
              <a:gd name="connsiteY1" fmla="*/ 46495 h 743919"/>
              <a:gd name="connsiteX2" fmla="*/ 3669683 w 4100593"/>
              <a:gd name="connsiteY2" fmla="*/ 92990 h 743919"/>
              <a:gd name="connsiteX3" fmla="*/ 3475078 w 4100593"/>
              <a:gd name="connsiteY3" fmla="*/ 201478 h 743919"/>
              <a:gd name="connsiteX4" fmla="*/ 3391677 w 4100593"/>
              <a:gd name="connsiteY4" fmla="*/ 340963 h 743919"/>
              <a:gd name="connsiteX5" fmla="*/ 3377776 w 4100593"/>
              <a:gd name="connsiteY5" fmla="*/ 402956 h 743919"/>
              <a:gd name="connsiteX6" fmla="*/ 3461178 w 4100593"/>
              <a:gd name="connsiteY6" fmla="*/ 728420 h 743919"/>
              <a:gd name="connsiteX7" fmla="*/ 3502879 w 4100593"/>
              <a:gd name="connsiteY7" fmla="*/ 743919 h 743919"/>
              <a:gd name="connsiteX8" fmla="*/ 3697483 w 4100593"/>
              <a:gd name="connsiteY8" fmla="*/ 697424 h 743919"/>
              <a:gd name="connsiteX9" fmla="*/ 3725284 w 4100593"/>
              <a:gd name="connsiteY9" fmla="*/ 650929 h 743919"/>
              <a:gd name="connsiteX10" fmla="*/ 3697483 w 4100593"/>
              <a:gd name="connsiteY10" fmla="*/ 325464 h 743919"/>
              <a:gd name="connsiteX11" fmla="*/ 3627982 w 4100593"/>
              <a:gd name="connsiteY11" fmla="*/ 263471 h 743919"/>
              <a:gd name="connsiteX12" fmla="*/ 3586281 w 4100593"/>
              <a:gd name="connsiteY12" fmla="*/ 232475 h 743919"/>
              <a:gd name="connsiteX13" fmla="*/ 3488979 w 4100593"/>
              <a:gd name="connsiteY13" fmla="*/ 216976 h 743919"/>
              <a:gd name="connsiteX14" fmla="*/ 3433378 w 4100593"/>
              <a:gd name="connsiteY14" fmla="*/ 201478 h 743919"/>
              <a:gd name="connsiteX15" fmla="*/ 3155371 w 4100593"/>
              <a:gd name="connsiteY15" fmla="*/ 232475 h 743919"/>
              <a:gd name="connsiteX16" fmla="*/ 2932967 w 4100593"/>
              <a:gd name="connsiteY16" fmla="*/ 325464 h 743919"/>
              <a:gd name="connsiteX17" fmla="*/ 2488156 w 4100593"/>
              <a:gd name="connsiteY17" fmla="*/ 526942 h 743919"/>
              <a:gd name="connsiteX18" fmla="*/ 681115 w 4100593"/>
              <a:gd name="connsiteY18" fmla="*/ 666427 h 743919"/>
              <a:gd name="connsiteX19" fmla="*/ 360991 w 4100593"/>
              <a:gd name="connsiteY19" fmla="*/ 586301 h 743919"/>
              <a:gd name="connsiteX20" fmla="*/ 0 w 4100593"/>
              <a:gd name="connsiteY20" fmla="*/ 495946 h 74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0593" h="743919" extrusionOk="0">
                <a:moveTo>
                  <a:pt x="4100593" y="0"/>
                </a:moveTo>
                <a:cubicBezTo>
                  <a:pt x="3981537" y="8166"/>
                  <a:pt x="3907459" y="6990"/>
                  <a:pt x="3780885" y="46495"/>
                </a:cubicBezTo>
                <a:cubicBezTo>
                  <a:pt x="3745730" y="60507"/>
                  <a:pt x="3711112" y="84053"/>
                  <a:pt x="3669683" y="92990"/>
                </a:cubicBezTo>
                <a:cubicBezTo>
                  <a:pt x="3547360" y="147273"/>
                  <a:pt x="3569182" y="137312"/>
                  <a:pt x="3475078" y="201478"/>
                </a:cubicBezTo>
                <a:cubicBezTo>
                  <a:pt x="3434763" y="252288"/>
                  <a:pt x="3415226" y="272894"/>
                  <a:pt x="3391677" y="340963"/>
                </a:cubicBezTo>
                <a:cubicBezTo>
                  <a:pt x="3383211" y="361113"/>
                  <a:pt x="3379024" y="379453"/>
                  <a:pt x="3377776" y="402956"/>
                </a:cubicBezTo>
                <a:cubicBezTo>
                  <a:pt x="3422023" y="589422"/>
                  <a:pt x="3353514" y="687509"/>
                  <a:pt x="3461178" y="728420"/>
                </a:cubicBezTo>
                <a:cubicBezTo>
                  <a:pt x="3477517" y="737375"/>
                  <a:pt x="3491959" y="737593"/>
                  <a:pt x="3502879" y="743919"/>
                </a:cubicBezTo>
                <a:cubicBezTo>
                  <a:pt x="3569892" y="724625"/>
                  <a:pt x="3630029" y="734000"/>
                  <a:pt x="3697483" y="697424"/>
                </a:cubicBezTo>
                <a:cubicBezTo>
                  <a:pt x="3715477" y="691492"/>
                  <a:pt x="3724763" y="671106"/>
                  <a:pt x="3725284" y="650929"/>
                </a:cubicBezTo>
                <a:cubicBezTo>
                  <a:pt x="3705186" y="539745"/>
                  <a:pt x="3718206" y="417506"/>
                  <a:pt x="3697483" y="325464"/>
                </a:cubicBezTo>
                <a:cubicBezTo>
                  <a:pt x="3693893" y="296668"/>
                  <a:pt x="3650898" y="276324"/>
                  <a:pt x="3627982" y="263471"/>
                </a:cubicBezTo>
                <a:cubicBezTo>
                  <a:pt x="3616505" y="253088"/>
                  <a:pt x="3604422" y="238603"/>
                  <a:pt x="3586281" y="232475"/>
                </a:cubicBezTo>
                <a:cubicBezTo>
                  <a:pt x="3554139" y="220432"/>
                  <a:pt x="3518603" y="226892"/>
                  <a:pt x="3488979" y="216976"/>
                </a:cubicBezTo>
                <a:cubicBezTo>
                  <a:pt x="3468971" y="214019"/>
                  <a:pt x="3448424" y="203625"/>
                  <a:pt x="3433378" y="201478"/>
                </a:cubicBezTo>
                <a:cubicBezTo>
                  <a:pt x="3345607" y="206391"/>
                  <a:pt x="3247338" y="226562"/>
                  <a:pt x="3155371" y="232475"/>
                </a:cubicBezTo>
                <a:cubicBezTo>
                  <a:pt x="3080459" y="244052"/>
                  <a:pt x="2998040" y="296372"/>
                  <a:pt x="2932967" y="325464"/>
                </a:cubicBezTo>
                <a:cubicBezTo>
                  <a:pt x="2816717" y="361739"/>
                  <a:pt x="2592234" y="506141"/>
                  <a:pt x="2488156" y="526942"/>
                </a:cubicBezTo>
                <a:cubicBezTo>
                  <a:pt x="1802319" y="693607"/>
                  <a:pt x="1548726" y="653061"/>
                  <a:pt x="681115" y="666427"/>
                </a:cubicBezTo>
                <a:cubicBezTo>
                  <a:pt x="612719" y="639384"/>
                  <a:pt x="431555" y="612937"/>
                  <a:pt x="360991" y="586301"/>
                </a:cubicBezTo>
                <a:cubicBezTo>
                  <a:pt x="290427" y="559665"/>
                  <a:pt x="152443" y="519978"/>
                  <a:pt x="0" y="495946"/>
                </a:cubicBezTo>
              </a:path>
            </a:pathLst>
          </a:custGeom>
          <a:noFill/>
          <a:ln w="19050">
            <a:solidFill>
              <a:srgbClr val="69745D"/>
            </a:solidFill>
            <a:prstDash val="lgDash"/>
            <a:extLst>
              <a:ext uri="{C807C97D-BFC1-408E-A445-0C87EB9F89A2}">
                <ask:lineSketchStyleProps xmlns:ask="http://schemas.microsoft.com/office/drawing/2018/sketchyshapes" sd="786668581">
                  <a:custGeom>
                    <a:avLst/>
                    <a:gdLst>
                      <a:gd name="connsiteX0" fmla="*/ 4572000 w 4572000"/>
                      <a:gd name="connsiteY0" fmla="*/ 0 h 743919"/>
                      <a:gd name="connsiteX1" fmla="*/ 4215539 w 4572000"/>
                      <a:gd name="connsiteY1" fmla="*/ 46495 h 743919"/>
                      <a:gd name="connsiteX2" fmla="*/ 4091553 w 4572000"/>
                      <a:gd name="connsiteY2" fmla="*/ 92990 h 743919"/>
                      <a:gd name="connsiteX3" fmla="*/ 3874576 w 4572000"/>
                      <a:gd name="connsiteY3" fmla="*/ 201478 h 743919"/>
                      <a:gd name="connsiteX4" fmla="*/ 3781587 w 4572000"/>
                      <a:gd name="connsiteY4" fmla="*/ 340963 h 743919"/>
                      <a:gd name="connsiteX5" fmla="*/ 3766088 w 4572000"/>
                      <a:gd name="connsiteY5" fmla="*/ 402956 h 743919"/>
                      <a:gd name="connsiteX6" fmla="*/ 3859078 w 4572000"/>
                      <a:gd name="connsiteY6" fmla="*/ 728420 h 743919"/>
                      <a:gd name="connsiteX7" fmla="*/ 3905573 w 4572000"/>
                      <a:gd name="connsiteY7" fmla="*/ 743919 h 743919"/>
                      <a:gd name="connsiteX8" fmla="*/ 4122549 w 4572000"/>
                      <a:gd name="connsiteY8" fmla="*/ 697424 h 743919"/>
                      <a:gd name="connsiteX9" fmla="*/ 4153546 w 4572000"/>
                      <a:gd name="connsiteY9" fmla="*/ 650929 h 743919"/>
                      <a:gd name="connsiteX10" fmla="*/ 4122549 w 4572000"/>
                      <a:gd name="connsiteY10" fmla="*/ 325464 h 743919"/>
                      <a:gd name="connsiteX11" fmla="*/ 4045058 w 4572000"/>
                      <a:gd name="connsiteY11" fmla="*/ 263471 h 743919"/>
                      <a:gd name="connsiteX12" fmla="*/ 3998563 w 4572000"/>
                      <a:gd name="connsiteY12" fmla="*/ 232475 h 743919"/>
                      <a:gd name="connsiteX13" fmla="*/ 3890075 w 4572000"/>
                      <a:gd name="connsiteY13" fmla="*/ 216976 h 743919"/>
                      <a:gd name="connsiteX14" fmla="*/ 3828082 w 4572000"/>
                      <a:gd name="connsiteY14" fmla="*/ 201478 h 743919"/>
                      <a:gd name="connsiteX15" fmla="*/ 3518115 w 4572000"/>
                      <a:gd name="connsiteY15" fmla="*/ 232475 h 743919"/>
                      <a:gd name="connsiteX16" fmla="*/ 3270143 w 4572000"/>
                      <a:gd name="connsiteY16" fmla="*/ 325464 h 743919"/>
                      <a:gd name="connsiteX17" fmla="*/ 2774197 w 4572000"/>
                      <a:gd name="connsiteY17" fmla="*/ 526942 h 743919"/>
                      <a:gd name="connsiteX18" fmla="*/ 759417 w 4572000"/>
                      <a:gd name="connsiteY18" fmla="*/ 666427 h 743919"/>
                      <a:gd name="connsiteX19" fmla="*/ 0 w 4572000"/>
                      <a:gd name="connsiteY19" fmla="*/ 495946 h 74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72000" h="743919">
                        <a:moveTo>
                          <a:pt x="4572000" y="0"/>
                        </a:moveTo>
                        <a:cubicBezTo>
                          <a:pt x="4427421" y="11121"/>
                          <a:pt x="4350982" y="8872"/>
                          <a:pt x="4215539" y="46495"/>
                        </a:cubicBezTo>
                        <a:cubicBezTo>
                          <a:pt x="4173010" y="58309"/>
                          <a:pt x="4132367" y="76184"/>
                          <a:pt x="4091553" y="92990"/>
                        </a:cubicBezTo>
                        <a:cubicBezTo>
                          <a:pt x="3953534" y="149821"/>
                          <a:pt x="3978532" y="139105"/>
                          <a:pt x="3874576" y="201478"/>
                        </a:cubicBezTo>
                        <a:cubicBezTo>
                          <a:pt x="3829001" y="258447"/>
                          <a:pt x="3805830" y="276317"/>
                          <a:pt x="3781587" y="340963"/>
                        </a:cubicBezTo>
                        <a:cubicBezTo>
                          <a:pt x="3774108" y="360907"/>
                          <a:pt x="3771254" y="382292"/>
                          <a:pt x="3766088" y="402956"/>
                        </a:cubicBezTo>
                        <a:cubicBezTo>
                          <a:pt x="3795799" y="591128"/>
                          <a:pt x="3733590" y="665676"/>
                          <a:pt x="3859078" y="728420"/>
                        </a:cubicBezTo>
                        <a:cubicBezTo>
                          <a:pt x="3873690" y="735726"/>
                          <a:pt x="3890075" y="738753"/>
                          <a:pt x="3905573" y="743919"/>
                        </a:cubicBezTo>
                        <a:cubicBezTo>
                          <a:pt x="3977898" y="728421"/>
                          <a:pt x="4053291" y="723396"/>
                          <a:pt x="4122549" y="697424"/>
                        </a:cubicBezTo>
                        <a:cubicBezTo>
                          <a:pt x="4139990" y="690884"/>
                          <a:pt x="4153546" y="669556"/>
                          <a:pt x="4153546" y="650929"/>
                        </a:cubicBezTo>
                        <a:cubicBezTo>
                          <a:pt x="4153546" y="541950"/>
                          <a:pt x="4151933" y="430407"/>
                          <a:pt x="4122549" y="325464"/>
                        </a:cubicBezTo>
                        <a:cubicBezTo>
                          <a:pt x="4113630" y="293610"/>
                          <a:pt x="4071521" y="283318"/>
                          <a:pt x="4045058" y="263471"/>
                        </a:cubicBezTo>
                        <a:cubicBezTo>
                          <a:pt x="4030157" y="252295"/>
                          <a:pt x="4016404" y="237827"/>
                          <a:pt x="3998563" y="232475"/>
                        </a:cubicBezTo>
                        <a:cubicBezTo>
                          <a:pt x="3963574" y="221978"/>
                          <a:pt x="3926016" y="223511"/>
                          <a:pt x="3890075" y="216976"/>
                        </a:cubicBezTo>
                        <a:cubicBezTo>
                          <a:pt x="3869118" y="213166"/>
                          <a:pt x="3848746" y="206644"/>
                          <a:pt x="3828082" y="201478"/>
                        </a:cubicBezTo>
                        <a:cubicBezTo>
                          <a:pt x="3724760" y="211810"/>
                          <a:pt x="3619480" y="209950"/>
                          <a:pt x="3518115" y="232475"/>
                        </a:cubicBezTo>
                        <a:cubicBezTo>
                          <a:pt x="3431939" y="251625"/>
                          <a:pt x="3350508" y="288934"/>
                          <a:pt x="3270143" y="325464"/>
                        </a:cubicBezTo>
                        <a:cubicBezTo>
                          <a:pt x="3134966" y="386908"/>
                          <a:pt x="2895775" y="499925"/>
                          <a:pt x="2774197" y="526942"/>
                        </a:cubicBezTo>
                        <a:cubicBezTo>
                          <a:pt x="1952831" y="709468"/>
                          <a:pt x="1680719" y="654765"/>
                          <a:pt x="759417" y="666427"/>
                        </a:cubicBezTo>
                        <a:lnTo>
                          <a:pt x="0" y="495946"/>
                        </a:ln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226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4942</TotalTime>
  <Words>1268</Words>
  <Application>Microsoft Office PowerPoint</Application>
  <PresentationFormat>Widescreen</PresentationFormat>
  <Paragraphs>248</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Consolas</vt:lpstr>
      <vt:lpstr>Office Theme</vt:lpstr>
      <vt:lpstr>PowerPoint Presentation</vt:lpstr>
      <vt:lpstr>Presentation Structure</vt:lpstr>
      <vt:lpstr>Introduction</vt:lpstr>
      <vt:lpstr>Questions for the project</vt:lpstr>
      <vt:lpstr>Source of data</vt:lpstr>
      <vt:lpstr>Structure of data</vt:lpstr>
      <vt:lpstr>Structure of data</vt:lpstr>
      <vt:lpstr>Assumptions made</vt:lpstr>
      <vt:lpstr>Steps to find a solution</vt:lpstr>
      <vt:lpstr>Tour Duration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challenges I faced along the way </vt:lpstr>
      <vt:lpstr>Things I've been tried &amp; didn't work</vt:lpstr>
      <vt:lpstr>Things I've been tried &amp; didn't work</vt:lpstr>
      <vt:lpstr>Take-Home Message (conclusion)</vt:lpstr>
      <vt:lpstr>Future development of your project</vt:lpstr>
      <vt:lpstr>Limitations &amp; problems with my solution</vt:lpstr>
      <vt:lpstr>References:</vt:lpstr>
      <vt:lpstr>Q&amp;A</vt:lpstr>
      <vt:lpstr>Challenges I faced in working on initial idea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Attractions in Travel</dc:title>
  <dc:creator>Ali Boholaiga</dc:creator>
  <cp:lastModifiedBy>Ali Boholaiga</cp:lastModifiedBy>
  <cp:revision>81</cp:revision>
  <dcterms:created xsi:type="dcterms:W3CDTF">2022-02-23T23:32:56Z</dcterms:created>
  <dcterms:modified xsi:type="dcterms:W3CDTF">2022-03-09T05:32:10Z</dcterms:modified>
</cp:coreProperties>
</file>